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14" r:id="rId1"/>
    <p:sldMasterId id="2147485311" r:id="rId2"/>
  </p:sldMasterIdLst>
  <p:notesMasterIdLst>
    <p:notesMasterId r:id="rId17"/>
  </p:notesMasterIdLst>
  <p:handoutMasterIdLst>
    <p:handoutMasterId r:id="rId18"/>
  </p:handoutMasterIdLst>
  <p:sldIdLst>
    <p:sldId id="1778" r:id="rId3"/>
    <p:sldId id="1703" r:id="rId4"/>
    <p:sldId id="1762" r:id="rId5"/>
    <p:sldId id="1777" r:id="rId6"/>
    <p:sldId id="1763" r:id="rId7"/>
    <p:sldId id="1780" r:id="rId8"/>
    <p:sldId id="1792" r:id="rId9"/>
    <p:sldId id="1790" r:id="rId10"/>
    <p:sldId id="1791" r:id="rId11"/>
    <p:sldId id="1740" r:id="rId12"/>
    <p:sldId id="1759" r:id="rId13"/>
    <p:sldId id="1788" r:id="rId14"/>
    <p:sldId id="1754" r:id="rId15"/>
    <p:sldId id="1747" r:id="rId16"/>
  </p:sldIdLst>
  <p:sldSz cx="12192000" cy="6858000"/>
  <p:notesSz cx="7102475" cy="10231438"/>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2">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na Williams" initials="DW" lastIdx="1" clrIdx="0">
    <p:extLst>
      <p:ext uri="{19B8F6BF-5375-455C-9EA6-DF929625EA0E}">
        <p15:presenceInfo xmlns:p15="http://schemas.microsoft.com/office/powerpoint/2012/main" userId="a4ba403805c45c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CB0"/>
    <a:srgbClr val="E6E6E6"/>
    <a:srgbClr val="FFDA65"/>
    <a:srgbClr val="FFFF99"/>
    <a:srgbClr val="F8971C"/>
    <a:srgbClr val="FFFFCC"/>
    <a:srgbClr val="FF9797"/>
    <a:srgbClr val="FF5D5D"/>
    <a:srgbClr val="EAE7EA"/>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79" autoAdjust="0"/>
    <p:restoredTop sz="93701" autoAdjust="0"/>
  </p:normalViewPr>
  <p:slideViewPr>
    <p:cSldViewPr>
      <p:cViewPr varScale="1">
        <p:scale>
          <a:sx n="64" d="100"/>
          <a:sy n="64" d="100"/>
        </p:scale>
        <p:origin x="1116" y="43"/>
      </p:cViewPr>
      <p:guideLst>
        <p:guide orient="horz" pos="2160"/>
        <p:guide pos="3840"/>
      </p:guideLst>
    </p:cSldViewPr>
  </p:slideViewPr>
  <p:notesTextViewPr>
    <p:cViewPr>
      <p:scale>
        <a:sx n="100" d="100"/>
        <a:sy n="100" d="100"/>
      </p:scale>
      <p:origin x="0" y="0"/>
    </p:cViewPr>
  </p:notesTextViewPr>
  <p:sorterViewPr>
    <p:cViewPr>
      <p:scale>
        <a:sx n="66" d="100"/>
        <a:sy n="66" d="100"/>
      </p:scale>
      <p:origin x="0" y="-1848"/>
    </p:cViewPr>
  </p:sorterViewPr>
  <p:notesViewPr>
    <p:cSldViewPr>
      <p:cViewPr varScale="1">
        <p:scale>
          <a:sx n="52" d="100"/>
          <a:sy n="52" d="100"/>
        </p:scale>
        <p:origin x="2904" y="78"/>
      </p:cViewPr>
      <p:guideLst>
        <p:guide orient="horz" pos="3222"/>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39" name="Rectangle 3"/>
          <p:cNvSpPr>
            <a:spLocks noGrp="1" noChangeArrowheads="1"/>
          </p:cNvSpPr>
          <p:nvPr>
            <p:ph type="dt" sz="quarter" idx="1"/>
          </p:nvPr>
        </p:nvSpPr>
        <p:spPr bwMode="auto">
          <a:xfrm>
            <a:off x="4022725"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cs typeface="Arial" charset="0"/>
              </a:defRPr>
            </a:lvl1pPr>
          </a:lstStyle>
          <a:p>
            <a:pPr>
              <a:defRPr/>
            </a:pPr>
            <a:endParaRPr lang="en-US" dirty="0"/>
          </a:p>
        </p:txBody>
      </p:sp>
      <p:sp>
        <p:nvSpPr>
          <p:cNvPr id="39940" name="Rectangle 4"/>
          <p:cNvSpPr>
            <a:spLocks noGrp="1" noChangeArrowheads="1"/>
          </p:cNvSpPr>
          <p:nvPr>
            <p:ph type="ftr" sz="quarter" idx="2"/>
          </p:nvPr>
        </p:nvSpPr>
        <p:spPr bwMode="auto">
          <a:xfrm>
            <a:off x="0"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41" name="Rectangle 5"/>
          <p:cNvSpPr>
            <a:spLocks noGrp="1" noChangeArrowheads="1"/>
          </p:cNvSpPr>
          <p:nvPr>
            <p:ph type="sldNum" sz="quarter" idx="3"/>
          </p:nvPr>
        </p:nvSpPr>
        <p:spPr bwMode="auto">
          <a:xfrm>
            <a:off x="4022725"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C8397A9C-258C-404B-BFB8-2420DC9ED892}" type="slidenum">
              <a:rPr lang="en-US" altLang="en-US"/>
              <a:pPr>
                <a:defRPr/>
              </a:pPr>
              <a:t>‹#›</a:t>
            </a:fld>
            <a:endParaRPr lang="en-US" altLang="en-US" dirty="0"/>
          </a:p>
        </p:txBody>
      </p:sp>
    </p:spTree>
    <p:extLst>
      <p:ext uri="{BB962C8B-B14F-4D97-AF65-F5344CB8AC3E}">
        <p14:creationId xmlns:p14="http://schemas.microsoft.com/office/powerpoint/2010/main" val="32117110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3" name="Rectangle 3"/>
          <p:cNvSpPr>
            <a:spLocks noGrp="1" noChangeArrowheads="1"/>
          </p:cNvSpPr>
          <p:nvPr>
            <p:ph type="dt" idx="1"/>
          </p:nvPr>
        </p:nvSpPr>
        <p:spPr bwMode="auto">
          <a:xfrm>
            <a:off x="4022725"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IN" dirty="0"/>
          </a:p>
        </p:txBody>
      </p:sp>
      <p:sp>
        <p:nvSpPr>
          <p:cNvPr id="32772" name="Rectangle 4"/>
          <p:cNvSpPr>
            <a:spLocks noGrp="1" noRot="1" noChangeAspect="1" noChangeArrowheads="1" noTextEdit="1"/>
          </p:cNvSpPr>
          <p:nvPr>
            <p:ph type="sldImg" idx="2"/>
          </p:nvPr>
        </p:nvSpPr>
        <p:spPr bwMode="auto">
          <a:xfrm>
            <a:off x="141288" y="766763"/>
            <a:ext cx="6819900" cy="3836987"/>
          </a:xfrm>
          <a:prstGeom prst="rect">
            <a:avLst/>
          </a:prstGeom>
          <a:noFill/>
          <a:ln w="9525">
            <a:solidFill>
              <a:srgbClr val="000000"/>
            </a:solidFill>
            <a:miter lim="800000"/>
            <a:headEnd/>
            <a:tailEnd/>
          </a:ln>
        </p:spPr>
      </p:sp>
      <p:sp>
        <p:nvSpPr>
          <p:cNvPr id="66565" name="Rectangle 5"/>
          <p:cNvSpPr>
            <a:spLocks noGrp="1" noChangeArrowheads="1"/>
          </p:cNvSpPr>
          <p:nvPr>
            <p:ph type="body" sz="quarter" idx="3"/>
          </p:nvPr>
        </p:nvSpPr>
        <p:spPr bwMode="auto">
          <a:xfrm>
            <a:off x="709613" y="4859338"/>
            <a:ext cx="5683250" cy="4605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IN" noProof="0"/>
              <a:t>Click to edit Master text styles</a:t>
            </a:r>
          </a:p>
          <a:p>
            <a:pPr lvl="1"/>
            <a:r>
              <a:rPr lang="en-IN" noProof="0"/>
              <a:t>Second level</a:t>
            </a:r>
          </a:p>
          <a:p>
            <a:pPr lvl="2"/>
            <a:r>
              <a:rPr lang="en-IN" noProof="0"/>
              <a:t>Third level</a:t>
            </a:r>
          </a:p>
          <a:p>
            <a:pPr lvl="3"/>
            <a:r>
              <a:rPr lang="en-IN" noProof="0"/>
              <a:t>Fourth level</a:t>
            </a:r>
          </a:p>
          <a:p>
            <a:pPr lvl="4"/>
            <a:r>
              <a:rPr lang="en-IN" noProof="0"/>
              <a:t>Fifth level</a:t>
            </a:r>
          </a:p>
        </p:txBody>
      </p:sp>
      <p:sp>
        <p:nvSpPr>
          <p:cNvPr id="66566" name="Rectangle 6"/>
          <p:cNvSpPr>
            <a:spLocks noGrp="1" noChangeArrowheads="1"/>
          </p:cNvSpPr>
          <p:nvPr>
            <p:ph type="ftr" sz="quarter" idx="4"/>
          </p:nvPr>
        </p:nvSpPr>
        <p:spPr bwMode="auto">
          <a:xfrm>
            <a:off x="0"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7" name="Rectangle 7"/>
          <p:cNvSpPr>
            <a:spLocks noGrp="1" noChangeArrowheads="1"/>
          </p:cNvSpPr>
          <p:nvPr>
            <p:ph type="sldNum" sz="quarter" idx="5"/>
          </p:nvPr>
        </p:nvSpPr>
        <p:spPr bwMode="auto">
          <a:xfrm>
            <a:off x="4022725"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5727937-5596-4E43-8BF8-F65341910206}" type="slidenum">
              <a:rPr lang="en-IN" altLang="en-US"/>
              <a:pPr>
                <a:defRPr/>
              </a:pPr>
              <a:t>‹#›</a:t>
            </a:fld>
            <a:endParaRPr lang="en-IN" altLang="en-US" dirty="0"/>
          </a:p>
        </p:txBody>
      </p:sp>
    </p:spTree>
    <p:extLst>
      <p:ext uri="{BB962C8B-B14F-4D97-AF65-F5344CB8AC3E}">
        <p14:creationId xmlns:p14="http://schemas.microsoft.com/office/powerpoint/2010/main" val="426462267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792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0539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Tree>
    <p:extLst>
      <p:ext uri="{BB962C8B-B14F-4D97-AF65-F5344CB8AC3E}">
        <p14:creationId xmlns:p14="http://schemas.microsoft.com/office/powerpoint/2010/main" val="4253699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6683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3005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75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142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C4D6E1-D36A-4B8A-B13B-1793B15766EE}"/>
              </a:ext>
            </a:extLst>
          </p:cNvPr>
          <p:cNvSpPr/>
          <p:nvPr userDrawn="1"/>
        </p:nvSpPr>
        <p:spPr>
          <a:xfrm>
            <a:off x="0" y="0"/>
            <a:ext cx="12192000" cy="4437112"/>
          </a:xfrm>
          <a:prstGeom prst="rect">
            <a:avLst/>
          </a:prstGeom>
          <a:solidFill>
            <a:srgbClr val="128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PT Sans" charset="-52"/>
              <a:ea typeface="PT Sans" charset="-52"/>
              <a:cs typeface="PT Sans" charset="-52"/>
            </a:endParaRPr>
          </a:p>
        </p:txBody>
      </p:sp>
      <p:sp>
        <p:nvSpPr>
          <p:cNvPr id="4102" name="Rectangle 6"/>
          <p:cNvSpPr>
            <a:spLocks noGrp="1" noChangeArrowheads="1"/>
          </p:cNvSpPr>
          <p:nvPr>
            <p:ph type="ctrTitle" hasCustomPrompt="1"/>
          </p:nvPr>
        </p:nvSpPr>
        <p:spPr>
          <a:xfrm>
            <a:off x="0" y="1161430"/>
            <a:ext cx="12192000" cy="1187450"/>
          </a:xfrm>
          <a:prstGeom prst="rect">
            <a:avLst/>
          </a:prstGeom>
        </p:spPr>
        <p:txBody>
          <a:bodyPr/>
          <a:lstStyle>
            <a:lvl1pPr algn="ctr">
              <a:defRPr lang="en-US" sz="5400" kern="1200" dirty="0">
                <a:solidFill>
                  <a:schemeClr val="bg1"/>
                </a:solidFill>
                <a:latin typeface="PT Sans" charset="-52"/>
                <a:ea typeface="PT Sans" charset="-52"/>
                <a:cs typeface="PT Sans" charset="-52"/>
              </a:defRPr>
            </a:lvl1pPr>
          </a:lstStyle>
          <a:p>
            <a:pPr algn="ctr"/>
            <a:r>
              <a:rPr lang="en-GB" altLang="en-US" sz="5400" dirty="0">
                <a:solidFill>
                  <a:schemeClr val="bg1"/>
                </a:solidFill>
                <a:latin typeface="PT Sans" charset="-52"/>
                <a:ea typeface="PT Sans" charset="-52"/>
                <a:cs typeface="PT Sans" charset="-52"/>
              </a:rPr>
              <a:t>XXX</a:t>
            </a:r>
            <a:br>
              <a:rPr lang="en-GB" altLang="en-US" sz="5400" dirty="0">
                <a:solidFill>
                  <a:schemeClr val="bg1"/>
                </a:solidFill>
                <a:latin typeface="PT Sans" charset="-52"/>
                <a:ea typeface="PT Sans" charset="-52"/>
                <a:cs typeface="PT Sans" charset="-52"/>
              </a:rPr>
            </a:br>
            <a:r>
              <a:rPr lang="en-GB" altLang="en-US" sz="5400" dirty="0">
                <a:solidFill>
                  <a:schemeClr val="bg1"/>
                </a:solidFill>
                <a:latin typeface="PT Sans" charset="-52"/>
                <a:ea typeface="PT Sans" charset="-52"/>
                <a:cs typeface="PT Sans" charset="-52"/>
              </a:rPr>
              <a:t>ATTRITION ANALYSIS</a:t>
            </a:r>
            <a:br>
              <a:rPr lang="en-GB" altLang="en-US" sz="5400" dirty="0">
                <a:solidFill>
                  <a:schemeClr val="bg1"/>
                </a:solidFill>
                <a:latin typeface="PT Sans" charset="-52"/>
                <a:ea typeface="PT Sans" charset="-52"/>
                <a:cs typeface="PT Sans" charset="-52"/>
              </a:rPr>
            </a:br>
            <a:r>
              <a:rPr lang="en-US" altLang="en-US" sz="5400" dirty="0">
                <a:solidFill>
                  <a:schemeClr val="bg1"/>
                </a:solidFill>
                <a:latin typeface="PT Sans" charset="-52"/>
                <a:ea typeface="PT Sans" charset="-52"/>
                <a:cs typeface="PT Sans" charset="-52"/>
              </a:rPr>
              <a:t>Jan-17 to Dec-17</a:t>
            </a:r>
            <a:endParaRPr lang="en-GB" altLang="en-US" sz="5400" dirty="0">
              <a:solidFill>
                <a:schemeClr val="bg1"/>
              </a:solidFill>
              <a:latin typeface="PT Sans" charset="-52"/>
              <a:ea typeface="PT Sans" charset="-52"/>
              <a:cs typeface="PT Sans" charset="-52"/>
            </a:endParaRPr>
          </a:p>
        </p:txBody>
      </p:sp>
      <p:pic>
        <p:nvPicPr>
          <p:cNvPr id="7" name="Picture 6">
            <a:extLst>
              <a:ext uri="{FF2B5EF4-FFF2-40B4-BE49-F238E27FC236}">
                <a16:creationId xmlns:a16="http://schemas.microsoft.com/office/drawing/2014/main" id="{AFED3170-A0A8-430C-87F9-1B252EC611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48328" y="5014865"/>
            <a:ext cx="2607016" cy="1296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014-A17D-4BE0-A5C7-F59DA10F1E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9CC0CE-D520-4208-87A3-5F1415303B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B0B162-98EA-44AD-ABE7-BEA1BC23C542}"/>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508F92B4-B74B-4500-8076-011E3B4B94A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2A342B5-76D0-406F-B862-1157C4D4DE4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5504626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5ADA-942C-4A46-97A9-BDB2C88345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5157C9-84CB-4A74-80CD-E5593B159D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559A5B-C2B5-4203-AC50-903E77A67586}"/>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7C92263-01BC-44DC-81A8-1D0DFADEA85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C414BB3-C853-4EAD-9693-4AD066F627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69712805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1B49-6B3A-4BE1-B21A-8A55382A80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F36A56-ED92-4C57-9957-82842F4ABB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3D605-BBC0-4782-BEE4-C476816A981F}"/>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17BEAC2C-7A13-48AC-BF27-9594C5EFB12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BEFC30-EEE5-4122-AAD7-E63378030475}"/>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559893614"/>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65FB-7BD3-4268-B2F6-8F181F826E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31779A-D4BA-4A15-A5CB-EB49AE77A9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49126D-AC8F-4BB8-82A5-CCD9921045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A44628F-8506-4103-8886-E4AB6190F82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F44AA08-06D1-43A8-B29D-DC3CAFF828A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5399CCE-B06E-49AF-A034-E16843838413}"/>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373123212"/>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389D-75EC-47FB-9DBC-AF920B11B0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079BBD-B2DA-4E7C-A315-4349E137B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70F610-54F3-4FDF-96B7-C76CC236E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BD4417-EFAD-4CCB-A9E8-D6BE6D7E71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29819F-D815-4721-A834-3088EE077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C7E4CC-22AC-4082-A0FC-39A06D2CA20E}"/>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EC98FD61-9501-4F62-AD31-49AC6702BE86}"/>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726A48F-BF0F-43E1-8E39-A33D8EB17DA9}"/>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846760858"/>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12E8-F3DC-4F1A-A0D1-41F3C95D2C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ACEDCB-4B24-42DD-9C28-6933FB8397C6}"/>
              </a:ext>
            </a:extLst>
          </p:cNvPr>
          <p:cNvSpPr>
            <a:spLocks noGrp="1"/>
          </p:cNvSpPr>
          <p:nvPr>
            <p:ph type="dt" sz="half" idx="10"/>
          </p:nvPr>
        </p:nvSpPr>
        <p:spPr/>
        <p:txBody>
          <a:bodyPr/>
          <a:lstStyle/>
          <a:p>
            <a:endParaRPr lang="en-IN" dirty="0"/>
          </a:p>
        </p:txBody>
      </p:sp>
      <p:sp>
        <p:nvSpPr>
          <p:cNvPr id="4" name="Footer Placeholder 3">
            <a:extLst>
              <a:ext uri="{FF2B5EF4-FFF2-40B4-BE49-F238E27FC236}">
                <a16:creationId xmlns:a16="http://schemas.microsoft.com/office/drawing/2014/main" id="{4C6AA5B4-DB58-4BE6-87FC-E54322848816}"/>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CB07BCE-C84A-4D15-BDCA-A4A17C81CC50}"/>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79125879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50DDA-C0B9-46DE-84EF-23772545205A}"/>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EF973F24-8AC9-4153-9C0D-44F0B20F148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CBEC8F4-7CF3-41A1-B5DB-8C0F33912B3B}"/>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4504296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E2E8-29B4-4634-A9E4-71DE79E31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1B2468-33A2-4090-8055-C37D8D99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D47D0B-2AB2-4A68-B334-4171BBEB5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BE0F6-F710-4561-B348-175A718A97F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20A345A3-F2DE-4CCB-A45B-4B1D021AB9D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A2EFDBE-1C5F-4C29-BB7E-BD23EEF96A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131042707"/>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EABDA-0FBB-41B1-9543-8F6443B77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2BAB43-DA91-4B72-AF21-9B8C7A3A39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3B8F622B-C0C0-45AB-9DD8-6DAB3959C9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E727F-859F-4EA1-8504-8EE84E846D9F}"/>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D118DA33-1474-4C55-A272-673ECE7E1A9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D546EBD-B5DA-4C33-BAA7-774E1DE6AA91}"/>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4116513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50D7-9E85-4B33-9603-5A2F703862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87836C-F010-4B64-A76A-9C7909B86F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3816C1-B7E4-434B-95C0-A3D32F45B5AB}"/>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4B6D9190-AC00-4ED3-9224-6D6D5A1BFAE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E27F6DE-8BFE-4F6F-BF5B-2951499E8BE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79902745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7D8291-E703-470F-8206-BAF36BA056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5E4336-1526-4599-B58B-FF3F71678D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FACB57-3162-40FC-AC8B-CF76BF5C2DC7}"/>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617D200-1D49-467A-8977-7882867C950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B39BEEF-2013-41E7-A182-8A4515699132}"/>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56763721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A406-4755-414C-B6DE-72617AC546E0}"/>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GB"/>
          </a:p>
        </p:txBody>
      </p:sp>
      <p:pic>
        <p:nvPicPr>
          <p:cNvPr id="3" name="Picture 2">
            <a:extLst>
              <a:ext uri="{FF2B5EF4-FFF2-40B4-BE49-F238E27FC236}">
                <a16:creationId xmlns:a16="http://schemas.microsoft.com/office/drawing/2014/main" id="{78DE915D-638A-48DA-8992-9748E7D54466}"/>
              </a:ext>
            </a:extLst>
          </p:cNvPr>
          <p:cNvPicPr>
            <a:picLocks noChangeAspect="1"/>
          </p:cNvPicPr>
          <p:nvPr userDrawn="1"/>
        </p:nvPicPr>
        <p:blipFill>
          <a:blip r:embed="rId2"/>
          <a:stretch>
            <a:fillRect/>
          </a:stretch>
        </p:blipFill>
        <p:spPr>
          <a:xfrm>
            <a:off x="5400" y="0"/>
            <a:ext cx="12181201" cy="6858000"/>
          </a:xfrm>
          <a:prstGeom prst="rect">
            <a:avLst/>
          </a:prstGeom>
        </p:spPr>
      </p:pic>
      <p:sp>
        <p:nvSpPr>
          <p:cNvPr id="4" name="Rectangle 3">
            <a:extLst>
              <a:ext uri="{FF2B5EF4-FFF2-40B4-BE49-F238E27FC236}">
                <a16:creationId xmlns:a16="http://schemas.microsoft.com/office/drawing/2014/main" id="{A3FEA9C9-6852-46B5-A5C7-CD7427DBF593}"/>
              </a:ext>
            </a:extLst>
          </p:cNvPr>
          <p:cNvSpPr/>
          <p:nvPr userDrawn="1"/>
        </p:nvSpPr>
        <p:spPr>
          <a:xfrm>
            <a:off x="119336" y="5157192"/>
            <a:ext cx="4032448" cy="16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5CAF56FC-7358-47D4-AA6C-5E4701B5EC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2052" y="5131243"/>
            <a:ext cx="2607016" cy="1296144"/>
          </a:xfrm>
          <a:prstGeom prst="rect">
            <a:avLst/>
          </a:prstGeom>
        </p:spPr>
      </p:pic>
      <p:pic>
        <p:nvPicPr>
          <p:cNvPr id="7" name="Picture 6">
            <a:extLst>
              <a:ext uri="{FF2B5EF4-FFF2-40B4-BE49-F238E27FC236}">
                <a16:creationId xmlns:a16="http://schemas.microsoft.com/office/drawing/2014/main" id="{F78ADE75-B708-4075-BCB7-B5B5502C67E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89353" y="3550928"/>
            <a:ext cx="413249" cy="413249"/>
          </a:xfrm>
          <a:prstGeom prst="rect">
            <a:avLst/>
          </a:prstGeom>
        </p:spPr>
      </p:pic>
      <p:pic>
        <p:nvPicPr>
          <p:cNvPr id="8" name="Picture 7">
            <a:extLst>
              <a:ext uri="{FF2B5EF4-FFF2-40B4-BE49-F238E27FC236}">
                <a16:creationId xmlns:a16="http://schemas.microsoft.com/office/drawing/2014/main" id="{9B4C9D8C-09F9-48A3-9A22-426FEB9B469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80375" y="5130156"/>
            <a:ext cx="220591" cy="220591"/>
          </a:xfrm>
          <a:prstGeom prst="rect">
            <a:avLst/>
          </a:prstGeom>
        </p:spPr>
      </p:pic>
      <p:pic>
        <p:nvPicPr>
          <p:cNvPr id="9" name="Picture 8">
            <a:extLst>
              <a:ext uri="{FF2B5EF4-FFF2-40B4-BE49-F238E27FC236}">
                <a16:creationId xmlns:a16="http://schemas.microsoft.com/office/drawing/2014/main" id="{E12DEF75-8884-4125-9987-89D27250B3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870796" y="5643025"/>
            <a:ext cx="444928" cy="444928"/>
          </a:xfrm>
          <a:prstGeom prst="rect">
            <a:avLst/>
          </a:prstGeom>
        </p:spPr>
      </p:pic>
      <p:sp>
        <p:nvSpPr>
          <p:cNvPr id="10" name="TextBox 9">
            <a:extLst>
              <a:ext uri="{FF2B5EF4-FFF2-40B4-BE49-F238E27FC236}">
                <a16:creationId xmlns:a16="http://schemas.microsoft.com/office/drawing/2014/main" id="{52CCB465-4F20-448F-8FA2-62AB6F1A8A25}"/>
              </a:ext>
            </a:extLst>
          </p:cNvPr>
          <p:cNvSpPr txBox="1"/>
          <p:nvPr userDrawn="1"/>
        </p:nvSpPr>
        <p:spPr>
          <a:xfrm>
            <a:off x="7006924" y="2148666"/>
            <a:ext cx="5019490" cy="4035464"/>
          </a:xfrm>
          <a:prstGeom prst="rect">
            <a:avLst/>
          </a:prstGeom>
          <a:noFill/>
        </p:spPr>
        <p:txBody>
          <a:bodyPr wrap="square" rtlCol="0">
            <a:spAutoFit/>
          </a:bodyPr>
          <a:lstStyle/>
          <a:p>
            <a:pPr algn="r"/>
            <a:r>
              <a:rPr lang="en-GB" sz="2053" b="1" dirty="0">
                <a:solidFill>
                  <a:schemeClr val="bg1"/>
                </a:solidFill>
                <a:latin typeface="PT Sans"/>
              </a:rPr>
              <a:t>Contact Us</a:t>
            </a:r>
          </a:p>
          <a:p>
            <a:pPr algn="r"/>
            <a:endParaRPr lang="en-GB" sz="1400" b="1" dirty="0">
              <a:solidFill>
                <a:schemeClr val="bg1"/>
              </a:solidFill>
              <a:latin typeface="PT Sans"/>
            </a:endParaRPr>
          </a:p>
          <a:p>
            <a:pPr algn="r"/>
            <a:endParaRPr lang="en-GB" sz="2053" b="1" dirty="0">
              <a:solidFill>
                <a:schemeClr val="bg1"/>
              </a:solidFill>
              <a:latin typeface="PT Sans"/>
            </a:endParaRPr>
          </a:p>
          <a:p>
            <a:pPr algn="r"/>
            <a:r>
              <a:rPr lang="en-GB" sz="2053" b="1" dirty="0">
                <a:solidFill>
                  <a:schemeClr val="bg1"/>
                </a:solidFill>
                <a:latin typeface="PT Sans"/>
              </a:rPr>
              <a:t>AceNgage Infoservices Private Limited</a:t>
            </a:r>
          </a:p>
          <a:p>
            <a:pPr algn="r"/>
            <a:endParaRPr lang="en-GB" sz="2053" b="1" dirty="0">
              <a:solidFill>
                <a:schemeClr val="bg1"/>
              </a:solidFill>
              <a:latin typeface="PT Sans"/>
            </a:endParaRPr>
          </a:p>
          <a:p>
            <a:pPr algn="r"/>
            <a:r>
              <a:rPr lang="en-GB" b="1" dirty="0">
                <a:solidFill>
                  <a:schemeClr val="bg1"/>
                </a:solidFill>
                <a:latin typeface="PT Sans"/>
              </a:rPr>
              <a:t>#18/3, Executive Chambers</a:t>
            </a:r>
          </a:p>
          <a:p>
            <a:pPr algn="r"/>
            <a:r>
              <a:rPr lang="en-GB" b="1" dirty="0">
                <a:solidFill>
                  <a:schemeClr val="bg1"/>
                </a:solidFill>
                <a:latin typeface="PT Sans"/>
              </a:rPr>
              <a:t>Cunningham Road</a:t>
            </a:r>
          </a:p>
          <a:p>
            <a:pPr algn="r"/>
            <a:r>
              <a:rPr lang="en-GB" b="1" dirty="0">
                <a:solidFill>
                  <a:schemeClr val="bg1"/>
                </a:solidFill>
                <a:latin typeface="PT Sans"/>
              </a:rPr>
              <a:t>Bangalore – 560 052</a:t>
            </a:r>
          </a:p>
          <a:p>
            <a:pPr algn="r"/>
            <a:r>
              <a:rPr lang="en-GB" b="1" dirty="0">
                <a:solidFill>
                  <a:schemeClr val="bg1"/>
                </a:solidFill>
                <a:latin typeface="PT Sans"/>
              </a:rPr>
              <a:t>Karnataka, India</a:t>
            </a:r>
          </a:p>
          <a:p>
            <a:pPr algn="r"/>
            <a:endParaRPr lang="en-GB" sz="2053" b="1" dirty="0">
              <a:solidFill>
                <a:schemeClr val="bg1"/>
              </a:solidFill>
              <a:latin typeface="PT Sans"/>
            </a:endParaRPr>
          </a:p>
          <a:p>
            <a:pPr algn="r"/>
            <a:r>
              <a:rPr lang="en-GB" sz="2053" b="1" dirty="0">
                <a:solidFill>
                  <a:schemeClr val="bg1"/>
                </a:solidFill>
                <a:latin typeface="PT Sans"/>
              </a:rPr>
              <a:t>+91 80 4283 4333</a:t>
            </a:r>
          </a:p>
          <a:p>
            <a:pPr algn="r"/>
            <a:endParaRPr lang="en-GB" sz="2053" b="1" dirty="0">
              <a:solidFill>
                <a:schemeClr val="bg1"/>
              </a:solidFill>
              <a:latin typeface="PT Sans"/>
            </a:endParaRPr>
          </a:p>
          <a:p>
            <a:pPr algn="r"/>
            <a:r>
              <a:rPr lang="en-GB" sz="2053" b="1" dirty="0">
                <a:solidFill>
                  <a:schemeClr val="bg1"/>
                </a:solidFill>
                <a:latin typeface="PT Sans"/>
              </a:rPr>
              <a:t>mis@acengage.com</a:t>
            </a:r>
          </a:p>
        </p:txBody>
      </p:sp>
    </p:spTree>
    <p:extLst>
      <p:ext uri="{BB962C8B-B14F-4D97-AF65-F5344CB8AC3E}">
        <p14:creationId xmlns:p14="http://schemas.microsoft.com/office/powerpoint/2010/main" val="2143188179"/>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2" name="Line 124"/>
          <p:cNvSpPr>
            <a:spLocks noChangeShapeType="1"/>
          </p:cNvSpPr>
          <p:nvPr userDrawn="1"/>
        </p:nvSpPr>
        <p:spPr bwMode="auto">
          <a:xfrm flipV="1">
            <a:off x="0" y="502008"/>
            <a:ext cx="12192000" cy="0"/>
          </a:xfrm>
          <a:prstGeom prst="line">
            <a:avLst/>
          </a:prstGeom>
          <a:noFill/>
          <a:ln w="9525">
            <a:solidFill>
              <a:srgbClr val="F8971C"/>
            </a:solidFill>
            <a:round/>
            <a:headEnd/>
            <a:tailEnd/>
          </a:ln>
        </p:spPr>
        <p:txBody>
          <a:bodyPr/>
          <a:lstStyle/>
          <a:p>
            <a:pPr>
              <a:defRPr/>
            </a:pPr>
            <a:endParaRPr lang="en-US" dirty="0"/>
          </a:p>
        </p:txBody>
      </p:sp>
      <p:sp>
        <p:nvSpPr>
          <p:cNvPr id="9" name="Text Box 125"/>
          <p:cNvSpPr txBox="1">
            <a:spLocks noChangeArrowheads="1"/>
          </p:cNvSpPr>
          <p:nvPr userDrawn="1"/>
        </p:nvSpPr>
        <p:spPr bwMode="auto">
          <a:xfrm>
            <a:off x="334434" y="1"/>
            <a:ext cx="11857567" cy="39687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sz="2000" b="1" dirty="0">
              <a:latin typeface="Lucida Sans" panose="020B0602030504020204" pitchFamily="34" charset="0"/>
            </a:endParaRPr>
          </a:p>
        </p:txBody>
      </p:sp>
      <p:sp>
        <p:nvSpPr>
          <p:cNvPr id="10" name="Text Box 128"/>
          <p:cNvSpPr txBox="1">
            <a:spLocks noChangeArrowheads="1"/>
          </p:cNvSpPr>
          <p:nvPr userDrawn="1"/>
        </p:nvSpPr>
        <p:spPr bwMode="auto">
          <a:xfrm>
            <a:off x="239184" y="-13415"/>
            <a:ext cx="11808883" cy="366713"/>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dirty="0">
              <a:solidFill>
                <a:srgbClr val="171717"/>
              </a:solidFill>
              <a:latin typeface="Lucida Sans" panose="020B0602030504020204" pitchFamily="34" charset="0"/>
            </a:endParaRPr>
          </a:p>
        </p:txBody>
      </p:sp>
      <p:sp>
        <p:nvSpPr>
          <p:cNvPr id="1037" name="TextBox 12"/>
          <p:cNvSpPr txBox="1">
            <a:spLocks noChangeArrowheads="1"/>
          </p:cNvSpPr>
          <p:nvPr userDrawn="1"/>
        </p:nvSpPr>
        <p:spPr bwMode="auto">
          <a:xfrm>
            <a:off x="10892811" y="110285"/>
            <a:ext cx="1151467" cy="307975"/>
          </a:xfrm>
          <a:prstGeom prst="rect">
            <a:avLst/>
          </a:prstGeom>
          <a:noFill/>
          <a:ln>
            <a:noFill/>
          </a:ln>
        </p:spPr>
        <p:txBody>
          <a:bodyPr>
            <a:spAutoFit/>
          </a:bodyPr>
          <a:lstStyle/>
          <a:p>
            <a:pPr algn="ctr">
              <a:defRPr/>
            </a:pPr>
            <a:fld id="{2E8854FA-650C-4405-90B1-1D01F8F3A1F3}" type="slidenum">
              <a:rPr lang="en-GB" altLang="en-US" sz="1400" b="1" smtClean="0">
                <a:solidFill>
                  <a:srgbClr val="128CB0"/>
                </a:solidFill>
                <a:latin typeface="Segoe UI" pitchFamily="34" charset="0"/>
                <a:cs typeface="Segoe UI" pitchFamily="34" charset="0"/>
              </a:rPr>
              <a:pPr algn="ctr">
                <a:defRPr/>
              </a:pPr>
              <a:t>‹#›</a:t>
            </a:fld>
            <a:endParaRPr lang="en-GB" altLang="en-US" sz="1400" b="1" dirty="0">
              <a:solidFill>
                <a:srgbClr val="128CB0"/>
              </a:solidFill>
              <a:latin typeface="Segoe UI" pitchFamily="34" charset="0"/>
              <a:cs typeface="Segoe UI" pitchFamily="34" charset="0"/>
            </a:endParaRPr>
          </a:p>
        </p:txBody>
      </p:sp>
      <p:pic>
        <p:nvPicPr>
          <p:cNvPr id="7" name="Picture 6">
            <a:extLst>
              <a:ext uri="{FF2B5EF4-FFF2-40B4-BE49-F238E27FC236}">
                <a16:creationId xmlns:a16="http://schemas.microsoft.com/office/drawing/2014/main" id="{1529758D-211E-460C-8479-C1B45730235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225833" y="6374688"/>
            <a:ext cx="919095" cy="454460"/>
          </a:xfrm>
          <a:prstGeom prst="rect">
            <a:avLst/>
          </a:prstGeom>
        </p:spPr>
      </p:pic>
    </p:spTree>
  </p:cSld>
  <p:clrMap bg1="lt1" tx1="dk1" bg2="lt2" tx2="dk2" accent1="accent1" accent2="accent2" accent3="accent3" accent4="accent4" accent5="accent5" accent6="accent6" hlink="hlink" folHlink="folHlink"/>
  <p:sldLayoutIdLst>
    <p:sldLayoutId id="2147485306" r:id="rId1"/>
    <p:sldLayoutId id="2147485291" r:id="rId2"/>
    <p:sldLayoutId id="2147485308" r:id="rId3"/>
    <p:sldLayoutId id="2147485292" r:id="rId4"/>
    <p:sldLayoutId id="2147485293" r:id="rId5"/>
    <p:sldLayoutId id="2147485294" r:id="rId6"/>
    <p:sldLayoutId id="2147485295" r:id="rId7"/>
    <p:sldLayoutId id="2147485296" r:id="rId8"/>
    <p:sldLayoutId id="2147485297" r:id="rId9"/>
    <p:sldLayoutId id="2147485298" r:id="rId10"/>
    <p:sldLayoutId id="2147485299" r:id="rId11"/>
    <p:sldLayoutId id="2147485300" r:id="rId12"/>
    <p:sldLayoutId id="2147485301" r:id="rId13"/>
    <p:sldLayoutId id="2147485302" r:id="rId14"/>
    <p:sldLayoutId id="2147485303" r:id="rId15"/>
    <p:sldLayoutId id="2147485304" r:id="rId16"/>
    <p:sldLayoutId id="2147485305" r:id="rId17"/>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defRPr sz="2000">
          <a:solidFill>
            <a:schemeClr val="tx1"/>
          </a:solidFill>
          <a:latin typeface="+mn-lt"/>
          <a:cs typeface="+mn-cs"/>
        </a:defRPr>
      </a:lvl6pPr>
      <a:lvl7pPr marL="2971800" indent="-228600" algn="l" rtl="0" eaLnBrk="1" fontAlgn="base" hangingPunct="1">
        <a:spcBef>
          <a:spcPct val="20000"/>
        </a:spcBef>
        <a:spcAft>
          <a:spcPct val="0"/>
        </a:spcAft>
        <a:defRPr sz="2000">
          <a:solidFill>
            <a:schemeClr val="tx1"/>
          </a:solidFill>
          <a:latin typeface="+mn-lt"/>
          <a:cs typeface="+mn-cs"/>
        </a:defRPr>
      </a:lvl7pPr>
      <a:lvl8pPr marL="3429000" indent="-228600" algn="l" rtl="0" eaLnBrk="1" fontAlgn="base" hangingPunct="1">
        <a:spcBef>
          <a:spcPct val="20000"/>
        </a:spcBef>
        <a:spcAft>
          <a:spcPct val="0"/>
        </a:spcAft>
        <a:defRPr sz="2000">
          <a:solidFill>
            <a:schemeClr val="tx1"/>
          </a:solidFill>
          <a:latin typeface="+mn-lt"/>
          <a:cs typeface="+mn-cs"/>
        </a:defRPr>
      </a:lvl8pPr>
      <a:lvl9pPr marL="3886200" indent="-228600" algn="l" rtl="0" eaLnBrk="1" fontAlgn="base" hangingPunct="1">
        <a:spcBef>
          <a:spcPct val="2000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C74D3-04D9-41C7-A5EC-0C732A572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30B5B0-4E62-4F4C-88AA-50878E935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E05A3-0A2D-4F4E-B58F-58FC57596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09692073-4A3F-4EC1-92EB-BC5352A758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DB3E7DA6-C861-4811-B712-334ABA292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132809327"/>
      </p:ext>
    </p:extLst>
  </p:cSld>
  <p:clrMap bg1="lt1" tx1="dk1" bg2="lt2" tx2="dk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0" r:id="rId9"/>
    <p:sldLayoutId id="2147485321" r:id="rId10"/>
    <p:sldLayoutId id="2147485322" r:id="rId11"/>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NULL" TargetMode="External"/><Relationship Id="rId7" Type="http://schemas.openxmlformats.org/officeDocument/2006/relationships/image" Target="../media/image7.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xml"/><Relationship Id="rId5" Type="http://schemas.openxmlformats.org/officeDocument/2006/relationships/slideLayout" Target="../slideLayouts/slideLayout8.xml"/><Relationship Id="rId4" Type="http://schemas.microsoft.com/office/2007/relationships/media" Target="../media/media2.mp3"/><Relationship Id="rId9" Type="http://schemas.openxmlformats.org/officeDocument/2006/relationships/image" Target="../media/image9.jpg"/></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4.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3.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991544" y="1844824"/>
            <a:ext cx="5472608" cy="3436069"/>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Dec’22 Performance Awards</a:t>
            </a:r>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pic>
        <p:nvPicPr>
          <p:cNvPr id="2" name="Sample Music - NEW">
            <a:hlinkClick r:id="" action="ppaction://media"/>
            <a:extLst>
              <a:ext uri="{FF2B5EF4-FFF2-40B4-BE49-F238E27FC236}">
                <a16:creationId xmlns:a16="http://schemas.microsoft.com/office/drawing/2014/main" id="{CC006D6F-21BE-CC57-1883-CEAFCB590A0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12624" y="6468317"/>
            <a:ext cx="244475" cy="244475"/>
          </a:xfrm>
          <a:prstGeom prst="rect">
            <a:avLst/>
          </a:prstGeom>
        </p:spPr>
      </p:pic>
      <p:pic>
        <p:nvPicPr>
          <p:cNvPr id="7" name="Picture 6" descr="Background pattern&#10;&#10;Description automatically generated">
            <a:extLst>
              <a:ext uri="{FF2B5EF4-FFF2-40B4-BE49-F238E27FC236}">
                <a16:creationId xmlns:a16="http://schemas.microsoft.com/office/drawing/2014/main" id="{F00B6ED0-5512-56E6-2E66-A174E2D56707}"/>
              </a:ext>
            </a:extLst>
          </p:cNvPr>
          <p:cNvPicPr>
            <a:picLocks noChangeAspect="1"/>
          </p:cNvPicPr>
          <p:nvPr/>
        </p:nvPicPr>
        <p:blipFill rotWithShape="1">
          <a:blip r:embed="rId9">
            <a:extLst>
              <a:ext uri="{28A0092B-C50C-407E-A947-70E740481C1C}">
                <a14:useLocalDpi xmlns:a14="http://schemas.microsoft.com/office/drawing/2010/main" val="0"/>
              </a:ext>
            </a:extLst>
          </a:blip>
          <a:srcRect b="4851"/>
          <a:stretch/>
        </p:blipFill>
        <p:spPr>
          <a:xfrm>
            <a:off x="0" y="0"/>
            <a:ext cx="12192000" cy="6858000"/>
          </a:xfrm>
          <a:prstGeom prst="rect">
            <a:avLst/>
          </a:prstGeom>
        </p:spPr>
      </p:pic>
      <p:sp>
        <p:nvSpPr>
          <p:cNvPr id="13" name="Rectangle 2">
            <a:extLst>
              <a:ext uri="{FF2B5EF4-FFF2-40B4-BE49-F238E27FC236}">
                <a16:creationId xmlns:a16="http://schemas.microsoft.com/office/drawing/2014/main" id="{AF21BF1B-FFD4-0167-F5C2-0BE90AC7D1B9}"/>
              </a:ext>
            </a:extLst>
          </p:cNvPr>
          <p:cNvSpPr txBox="1">
            <a:spLocks noChangeArrowheads="1"/>
          </p:cNvSpPr>
          <p:nvPr/>
        </p:nvSpPr>
        <p:spPr>
          <a:xfrm>
            <a:off x="2207568" y="1988839"/>
            <a:ext cx="7776864" cy="2880321"/>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May’23 </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Performance Awards</a:t>
            </a:r>
          </a:p>
        </p:txBody>
      </p:sp>
      <p:pic>
        <p:nvPicPr>
          <p:cNvPr id="16" name="Picture 15">
            <a:extLst>
              <a:ext uri="{FF2B5EF4-FFF2-40B4-BE49-F238E27FC236}">
                <a16:creationId xmlns:a16="http://schemas.microsoft.com/office/drawing/2014/main" id="{C992976F-87D0-275C-F97F-F785752313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13245"/>
            <a:ext cx="1448338" cy="720078"/>
          </a:xfrm>
          <a:prstGeom prst="rect">
            <a:avLst/>
          </a:prstGeom>
        </p:spPr>
      </p:pic>
      <p:pic>
        <p:nvPicPr>
          <p:cNvPr id="3" name="Bones Music">
            <a:hlinkClick r:id="" action="ppaction://media"/>
            <a:extLst>
              <a:ext uri="{FF2B5EF4-FFF2-40B4-BE49-F238E27FC236}">
                <a16:creationId xmlns:a16="http://schemas.microsoft.com/office/drawing/2014/main" id="{2B4E8F1E-9E9D-F4CA-8CB9-DAA324013269}"/>
              </a:ext>
            </a:extLst>
          </p:cNvPr>
          <p:cNvPicPr>
            <a:picLocks noChangeAspect="1"/>
          </p:cNvPicPr>
          <p:nvPr>
            <a:audioFile r:link="rId3"/>
            <p:extLst>
              <p:ext uri="{DAA4B4D4-6D71-4841-9C94-3DE7FCFB9230}">
                <p14:media xmlns:p14="http://schemas.microsoft.com/office/powerpoint/2010/main" r:embed="rId4">
                  <p14:trim st="3500"/>
                </p14:media>
              </p:ext>
            </p:extLst>
          </p:nvPr>
        </p:nvPicPr>
        <p:blipFill>
          <a:blip r:embed="rId8"/>
          <a:stretch>
            <a:fillRect/>
          </a:stretch>
        </p:blipFill>
        <p:spPr>
          <a:xfrm>
            <a:off x="11794241" y="6563892"/>
            <a:ext cx="244475" cy="244475"/>
          </a:xfrm>
          <a:prstGeom prst="rect">
            <a:avLst/>
          </a:prstGeom>
        </p:spPr>
      </p:pic>
    </p:spTree>
    <p:extLst>
      <p:ext uri="{BB962C8B-B14F-4D97-AF65-F5344CB8AC3E}">
        <p14:creationId xmlns:p14="http://schemas.microsoft.com/office/powerpoint/2010/main" val="3626871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9661">
        <p15:prstTrans prst="curtains"/>
      </p:transition>
    </mc:Choice>
    <mc:Fallback xmlns="">
      <p:transition spd="slow" advTm="96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750"/>
                            </p:stCondLst>
                            <p:childTnLst>
                              <p:par>
                                <p:cTn id="12" presetID="1" presetClass="mediacall" presetSubtype="0" fill="hold" nodeType="afterEffect">
                                  <p:stCondLst>
                                    <p:cond delay="0"/>
                                  </p:stCondLst>
                                  <p:childTnLst>
                                    <p:cmd type="call" cmd="playFrom(0.0)">
                                      <p:cBhvr>
                                        <p:cTn id="13"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4" repeatCount="indefinite" fill="hold" display="0">
                  <p:stCondLst>
                    <p:cond delay="indefinite"/>
                  </p:stCondLst>
                  <p:endCondLst>
                    <p:cond evt="onStopAudio" delay="0">
                      <p:tgtEl>
                        <p:sldTgt/>
                      </p:tgtEl>
                    </p:cond>
                  </p:endCondLst>
                </p:cTn>
                <p:tgtEl>
                  <p:spTgt spid="2"/>
                </p:tgtEl>
              </p:cMediaNode>
            </p:audio>
            <p:audio>
              <p:cMediaNode vol="100000" numSld="999" showWhenStopped="0">
                <p:cTn id="15" repeatCount="indefinite" fill="hold" display="0">
                  <p:stCondLst>
                    <p:cond delay="indefinite"/>
                  </p:stCondLst>
                  <p:endCondLst>
                    <p:cond evt="onStopAudio" delay="0">
                      <p:tgtEl>
                        <p:sldTgt/>
                      </p:tgtEl>
                    </p:cond>
                  </p:endCondLst>
                </p:cTn>
                <p:tgtEl>
                  <p:spTgt spid="3"/>
                </p:tgtEl>
              </p:cMediaNode>
            </p:audio>
          </p:childTnLst>
        </p:cTn>
      </p:par>
    </p:tnLst>
    <p:bldLst>
      <p:bldP spid="6" grpId="0"/>
      <p:bldP spid="13" grpId="0"/>
    </p:bldLst>
  </p:timing>
  <p:extLst>
    <p:ext uri="{E180D4A7-C9FB-4DFB-919C-405C955672EB}">
      <p14:showEvtLst xmlns:p14="http://schemas.microsoft.com/office/powerpoint/2010/main">
        <p14:playEvt time="1327"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SUDHA K</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3816429"/>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You have consistently demonstrated your commitment to excellence, and we have no doubt that your future endeavors will continue to be marked by remarkable achievements.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Your single-minded approach to closing client lists with the required contact rate is truly commendable!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for your hard work, and dedication, and for being an invaluable asset to our team.</a:t>
            </a:r>
            <a:endParaRPr lang="en-US" sz="2200" b="1" i="1" dirty="0">
              <a:solidFill>
                <a:schemeClr val="bg1"/>
              </a:solidFill>
              <a:latin typeface="Monotype Corsiva" panose="03010101010201010101" pitchFamily="66" charset="0"/>
              <a:cs typeface="Mongolian Baiti" panose="03000500000000000000" pitchFamily="66" charset="0"/>
            </a:endParaRPr>
          </a:p>
        </p:txBody>
      </p:sp>
      <p:pic>
        <p:nvPicPr>
          <p:cNvPr id="3" name="Picture 2" descr="A person smiling for the camera&#10;&#10;Description automatically generated with low confidence">
            <a:extLst>
              <a:ext uri="{FF2B5EF4-FFF2-40B4-BE49-F238E27FC236}">
                <a16:creationId xmlns:a16="http://schemas.microsoft.com/office/drawing/2014/main" id="{19745AB2-70AB-6296-5E2F-385A58E2D591}"/>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3488" y="460232"/>
            <a:ext cx="2743200" cy="2743200"/>
          </a:xfrm>
          <a:prstGeom prst="ellipse">
            <a:avLst/>
          </a:prstGeom>
        </p:spPr>
      </p:pic>
    </p:spTree>
    <p:custDataLst>
      <p:tags r:id="rId1"/>
    </p:custDataLst>
    <p:extLst>
      <p:ext uri="{BB962C8B-B14F-4D97-AF65-F5344CB8AC3E}">
        <p14:creationId xmlns:p14="http://schemas.microsoft.com/office/powerpoint/2010/main" val="74466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25">
        <p15:prstTrans prst="curtains"/>
      </p:transition>
    </mc:Choice>
    <mc:Fallback xmlns="">
      <p:transition spd="slow" advTm="157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493538"/>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Despite being an OJT counselor, Eva has demonstrated remarkable dedication to comprehending and internalizing the process.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powerful sense of commitment and creativity distinguishes her and allows her to excel.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Eva consistently displays her value by attentively listening to feedback and effectively implementing it.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Congratulations, Eva! You are an asset to the team.</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PRIS EVANGELIN</a:t>
            </a:r>
          </a:p>
        </p:txBody>
      </p:sp>
      <p:pic>
        <p:nvPicPr>
          <p:cNvPr id="3" name="Picture 2" descr="A person smiling with trees in the background&#10;&#10;Description automatically generated with low confidence">
            <a:extLst>
              <a:ext uri="{FF2B5EF4-FFF2-40B4-BE49-F238E27FC236}">
                <a16:creationId xmlns:a16="http://schemas.microsoft.com/office/drawing/2014/main" id="{08891FBA-4C26-D9F3-89A8-842E1D252EEA}"/>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65163" y="472184"/>
            <a:ext cx="2743200" cy="2743200"/>
          </a:xfrm>
          <a:prstGeom prst="ellipse">
            <a:avLst/>
          </a:prstGeom>
        </p:spPr>
      </p:pic>
    </p:spTree>
    <p:custDataLst>
      <p:tags r:id="rId1"/>
    </p:custDataLst>
    <p:extLst>
      <p:ext uri="{BB962C8B-B14F-4D97-AF65-F5344CB8AC3E}">
        <p14:creationId xmlns:p14="http://schemas.microsoft.com/office/powerpoint/2010/main" val="751608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LEADERSHIP CHOICE</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5509200"/>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deals with one of the toughest assignments in AceNgage now – Ngage360  tool migration!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It calls for a lot of commitment, patience and dedication and she has displayed all of these appropriately by giving it her best! She handles the continuous coordination, discussion, negotiations, and expectation management of various stakeholders with a calm and composed approach.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Behind her soft-spoken nature is a tough lady with the ability to multitask! Excellent work so far Dhamini! </a:t>
            </a:r>
          </a:p>
          <a:p>
            <a:pPr algn="just"/>
            <a:r>
              <a:rPr lang="en-US" sz="2200" dirty="0">
                <a:solidFill>
                  <a:schemeClr val="bg1"/>
                </a:solidFill>
                <a:latin typeface="Monotype Corsiva" panose="03010101010201010101" pitchFamily="66" charset="0"/>
              </a:rPr>
              <a:t>Keep it up and here is wishing you the best. Super Well Done indeed!!!</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DHAMINI NIJGAL</a:t>
            </a:r>
            <a:endParaRPr lang="en-US" b="1" dirty="0"/>
          </a:p>
        </p:txBody>
      </p:sp>
      <p:pic>
        <p:nvPicPr>
          <p:cNvPr id="3" name="Picture 2" descr="A person with sunglasses sticking her tongue out&#10;&#10;Description automatically generated with medium confidence">
            <a:extLst>
              <a:ext uri="{FF2B5EF4-FFF2-40B4-BE49-F238E27FC236}">
                <a16:creationId xmlns:a16="http://schemas.microsoft.com/office/drawing/2014/main" id="{C71FDF4B-CDA6-BB3F-F6A1-69EE1A98CE85}"/>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79464" y="463028"/>
            <a:ext cx="2743200" cy="2743200"/>
          </a:xfrm>
          <a:prstGeom prst="ellipse">
            <a:avLst/>
          </a:prstGeom>
        </p:spPr>
      </p:pic>
    </p:spTree>
    <p:custDataLst>
      <p:tags r:id="rId1"/>
    </p:custDataLst>
    <p:extLst>
      <p:ext uri="{BB962C8B-B14F-4D97-AF65-F5344CB8AC3E}">
        <p14:creationId xmlns:p14="http://schemas.microsoft.com/office/powerpoint/2010/main" val="2642770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9336DFC-2D42-1B9F-0379-211FA84F08F5}"/>
              </a:ext>
            </a:extLst>
          </p:cNvPr>
          <p:cNvGrpSpPr/>
          <p:nvPr/>
        </p:nvGrpSpPr>
        <p:grpSpPr>
          <a:xfrm>
            <a:off x="0" y="-18596"/>
            <a:ext cx="12192000" cy="6876595"/>
            <a:chOff x="0" y="0"/>
            <a:chExt cx="12192000" cy="6858000"/>
          </a:xfrm>
        </p:grpSpPr>
        <p:pic>
          <p:nvPicPr>
            <p:cNvPr id="22" name="Picture 21" descr="Background pattern&#10;&#10;Description automatically generated">
              <a:extLst>
                <a:ext uri="{FF2B5EF4-FFF2-40B4-BE49-F238E27FC236}">
                  <a16:creationId xmlns:a16="http://schemas.microsoft.com/office/drawing/2014/main" id="{F5D2969D-07A2-A98A-EB28-0E4B4E92AEC5}"/>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95038D06-CC22-1965-3D7F-69CB665FE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3" name="Round Diagonal Corner Rectangle 2"/>
          <p:cNvSpPr/>
          <p:nvPr/>
        </p:nvSpPr>
        <p:spPr>
          <a:xfrm>
            <a:off x="1919536" y="105273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ANANYA MOJUMDAR</a:t>
            </a:r>
          </a:p>
        </p:txBody>
      </p:sp>
      <p:sp>
        <p:nvSpPr>
          <p:cNvPr id="7" name="Round Diagonal Corner Rectangle 6"/>
          <p:cNvSpPr/>
          <p:nvPr/>
        </p:nvSpPr>
        <p:spPr>
          <a:xfrm>
            <a:off x="5159896" y="105273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SWATHI M G</a:t>
            </a:r>
          </a:p>
        </p:txBody>
      </p:sp>
      <p:sp>
        <p:nvSpPr>
          <p:cNvPr id="8" name="Round Diagonal Corner Rectangle 7"/>
          <p:cNvSpPr/>
          <p:nvPr/>
        </p:nvSpPr>
        <p:spPr>
          <a:xfrm>
            <a:off x="1919536" y="184482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LAKSHMI THANUJA</a:t>
            </a:r>
          </a:p>
        </p:txBody>
      </p:sp>
      <p:sp>
        <p:nvSpPr>
          <p:cNvPr id="9" name="Round Diagonal Corner Rectangle 8"/>
          <p:cNvSpPr/>
          <p:nvPr/>
        </p:nvSpPr>
        <p:spPr>
          <a:xfrm>
            <a:off x="5159896" y="184482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NAVNEET KOUR</a:t>
            </a:r>
          </a:p>
        </p:txBody>
      </p:sp>
      <p:sp>
        <p:nvSpPr>
          <p:cNvPr id="10" name="Round Diagonal Corner Rectangle 9"/>
          <p:cNvSpPr/>
          <p:nvPr/>
        </p:nvSpPr>
        <p:spPr>
          <a:xfrm>
            <a:off x="1919536" y="263691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SEEMA GUPTA</a:t>
            </a:r>
          </a:p>
        </p:txBody>
      </p:sp>
      <p:sp>
        <p:nvSpPr>
          <p:cNvPr id="11" name="Round Diagonal Corner Rectangle 10"/>
          <p:cNvSpPr/>
          <p:nvPr/>
        </p:nvSpPr>
        <p:spPr>
          <a:xfrm>
            <a:off x="5159896" y="263691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MAYANK MEHTA</a:t>
            </a:r>
          </a:p>
        </p:txBody>
      </p:sp>
      <p:sp>
        <p:nvSpPr>
          <p:cNvPr id="12" name="Round Diagonal Corner Rectangle 11"/>
          <p:cNvSpPr/>
          <p:nvPr/>
        </p:nvSpPr>
        <p:spPr>
          <a:xfrm>
            <a:off x="1919536" y="342900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SYEDA ASHRAF</a:t>
            </a:r>
          </a:p>
        </p:txBody>
      </p:sp>
      <p:sp>
        <p:nvSpPr>
          <p:cNvPr id="13" name="Round Diagonal Corner Rectangle 12"/>
          <p:cNvSpPr/>
          <p:nvPr/>
        </p:nvSpPr>
        <p:spPr>
          <a:xfrm>
            <a:off x="5159896" y="342900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MUSKAN SHRIVASTAVA</a:t>
            </a:r>
          </a:p>
        </p:txBody>
      </p:sp>
      <p:sp>
        <p:nvSpPr>
          <p:cNvPr id="18"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WINNERS LIST</a:t>
            </a:r>
          </a:p>
        </p:txBody>
      </p:sp>
      <p:sp>
        <p:nvSpPr>
          <p:cNvPr id="2" name="Round Diagonal Corner Rectangle 7">
            <a:extLst>
              <a:ext uri="{FF2B5EF4-FFF2-40B4-BE49-F238E27FC236}">
                <a16:creationId xmlns:a16="http://schemas.microsoft.com/office/drawing/2014/main" id="{F479A838-7040-3CC3-C30F-027341B4BB95}"/>
              </a:ext>
            </a:extLst>
          </p:cNvPr>
          <p:cNvSpPr/>
          <p:nvPr/>
        </p:nvSpPr>
        <p:spPr>
          <a:xfrm>
            <a:off x="1919536" y="422108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SUDHA K</a:t>
            </a:r>
          </a:p>
        </p:txBody>
      </p:sp>
      <p:sp>
        <p:nvSpPr>
          <p:cNvPr id="4" name="Round Diagonal Corner Rectangle 8">
            <a:extLst>
              <a:ext uri="{FF2B5EF4-FFF2-40B4-BE49-F238E27FC236}">
                <a16:creationId xmlns:a16="http://schemas.microsoft.com/office/drawing/2014/main" id="{EA06FC4B-2C7A-0FE2-CA23-1ADC7E85AA57}"/>
              </a:ext>
            </a:extLst>
          </p:cNvPr>
          <p:cNvSpPr/>
          <p:nvPr/>
        </p:nvSpPr>
        <p:spPr>
          <a:xfrm>
            <a:off x="5159896" y="422108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PRIS EVANGELIN</a:t>
            </a:r>
          </a:p>
        </p:txBody>
      </p:sp>
      <p:sp>
        <p:nvSpPr>
          <p:cNvPr id="14" name="Round Diagonal Corner Rectangle 11">
            <a:extLst>
              <a:ext uri="{FF2B5EF4-FFF2-40B4-BE49-F238E27FC236}">
                <a16:creationId xmlns:a16="http://schemas.microsoft.com/office/drawing/2014/main" id="{1A97D957-019F-03FC-7422-F3FCE49A5D86}"/>
              </a:ext>
            </a:extLst>
          </p:cNvPr>
          <p:cNvSpPr/>
          <p:nvPr/>
        </p:nvSpPr>
        <p:spPr>
          <a:xfrm>
            <a:off x="3503712" y="501317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DHAMINI NIJGAL</a:t>
            </a:r>
          </a:p>
        </p:txBody>
      </p:sp>
    </p:spTree>
    <p:extLst>
      <p:ext uri="{BB962C8B-B14F-4D97-AF65-F5344CB8AC3E}">
        <p14:creationId xmlns:p14="http://schemas.microsoft.com/office/powerpoint/2010/main" val="3993946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44282">
        <p15:prstTrans prst="curtains"/>
      </p:transition>
    </mc:Choice>
    <mc:Fallback xmlns="">
      <p:transition spd="slow" advTm="442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32"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out)">
                                      <p:cBhvr>
                                        <p:cTn id="13" dur="2000"/>
                                        <p:tgtEl>
                                          <p:spTgt spid="3"/>
                                        </p:tgtEl>
                                      </p:cBhvr>
                                    </p:animEffect>
                                  </p:childTnLst>
                                </p:cTn>
                              </p:par>
                            </p:childTnLst>
                          </p:cTn>
                        </p:par>
                        <p:par>
                          <p:cTn id="14" fill="hold">
                            <p:stCondLst>
                              <p:cond delay="3000"/>
                            </p:stCondLst>
                            <p:childTnLst>
                              <p:par>
                                <p:cTn id="15" presetID="6" presetClass="entr" presetSubtype="32" fill="hold" grpId="0" nodeType="after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circle(out)">
                                      <p:cBhvr>
                                        <p:cTn id="17" dur="2000"/>
                                        <p:tgtEl>
                                          <p:spTgt spid="7"/>
                                        </p:tgtEl>
                                      </p:cBhvr>
                                    </p:animEffect>
                                  </p:childTnLst>
                                </p:cTn>
                              </p:par>
                            </p:childTnLst>
                          </p:cTn>
                        </p:par>
                        <p:par>
                          <p:cTn id="18" fill="hold">
                            <p:stCondLst>
                              <p:cond delay="5250"/>
                            </p:stCondLst>
                            <p:childTnLst>
                              <p:par>
                                <p:cTn id="19" presetID="6" presetClass="entr" presetSubtype="32" fill="hold" grpId="0" nodeType="after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circle(out)">
                                      <p:cBhvr>
                                        <p:cTn id="21" dur="2000"/>
                                        <p:tgtEl>
                                          <p:spTgt spid="8"/>
                                        </p:tgtEl>
                                      </p:cBhvr>
                                    </p:animEffect>
                                  </p:childTnLst>
                                </p:cTn>
                              </p:par>
                            </p:childTnLst>
                          </p:cTn>
                        </p:par>
                        <p:par>
                          <p:cTn id="22" fill="hold">
                            <p:stCondLst>
                              <p:cond delay="7500"/>
                            </p:stCondLst>
                            <p:childTnLst>
                              <p:par>
                                <p:cTn id="23" presetID="6" presetClass="entr" presetSubtype="3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circle(out)">
                                      <p:cBhvr>
                                        <p:cTn id="25" dur="2000"/>
                                        <p:tgtEl>
                                          <p:spTgt spid="9"/>
                                        </p:tgtEl>
                                      </p:cBhvr>
                                    </p:animEffect>
                                  </p:childTnLst>
                                </p:cTn>
                              </p:par>
                            </p:childTnLst>
                          </p:cTn>
                        </p:par>
                        <p:par>
                          <p:cTn id="26" fill="hold">
                            <p:stCondLst>
                              <p:cond delay="9750"/>
                            </p:stCondLst>
                            <p:childTnLst>
                              <p:par>
                                <p:cTn id="27" presetID="6" presetClass="entr" presetSubtype="32"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circle(out)">
                                      <p:cBhvr>
                                        <p:cTn id="29" dur="2000"/>
                                        <p:tgtEl>
                                          <p:spTgt spid="10"/>
                                        </p:tgtEl>
                                      </p:cBhvr>
                                    </p:animEffect>
                                  </p:childTnLst>
                                </p:cTn>
                              </p:par>
                            </p:childTnLst>
                          </p:cTn>
                        </p:par>
                        <p:par>
                          <p:cTn id="30" fill="hold">
                            <p:stCondLst>
                              <p:cond delay="12000"/>
                            </p:stCondLst>
                            <p:childTnLst>
                              <p:par>
                                <p:cTn id="31" presetID="6" presetClass="entr" presetSubtype="32"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Effect transition="in" filter="circle(out)">
                                      <p:cBhvr>
                                        <p:cTn id="33" dur="2000"/>
                                        <p:tgtEl>
                                          <p:spTgt spid="11"/>
                                        </p:tgtEl>
                                      </p:cBhvr>
                                    </p:animEffect>
                                  </p:childTnLst>
                                </p:cTn>
                              </p:par>
                            </p:childTnLst>
                          </p:cTn>
                        </p:par>
                        <p:par>
                          <p:cTn id="34" fill="hold">
                            <p:stCondLst>
                              <p:cond delay="14250"/>
                            </p:stCondLst>
                            <p:childTnLst>
                              <p:par>
                                <p:cTn id="35" presetID="6" presetClass="entr" presetSubtype="32" fill="hold" grpId="0" nodeType="afterEffect">
                                  <p:stCondLst>
                                    <p:cond delay="250"/>
                                  </p:stCondLst>
                                  <p:childTnLst>
                                    <p:set>
                                      <p:cBhvr>
                                        <p:cTn id="36" dur="1" fill="hold">
                                          <p:stCondLst>
                                            <p:cond delay="0"/>
                                          </p:stCondLst>
                                        </p:cTn>
                                        <p:tgtEl>
                                          <p:spTgt spid="12"/>
                                        </p:tgtEl>
                                        <p:attrNameLst>
                                          <p:attrName>style.visibility</p:attrName>
                                        </p:attrNameLst>
                                      </p:cBhvr>
                                      <p:to>
                                        <p:strVal val="visible"/>
                                      </p:to>
                                    </p:set>
                                    <p:animEffect transition="in" filter="circle(out)">
                                      <p:cBhvr>
                                        <p:cTn id="37" dur="2000"/>
                                        <p:tgtEl>
                                          <p:spTgt spid="12"/>
                                        </p:tgtEl>
                                      </p:cBhvr>
                                    </p:animEffect>
                                  </p:childTnLst>
                                </p:cTn>
                              </p:par>
                            </p:childTnLst>
                          </p:cTn>
                        </p:par>
                        <p:par>
                          <p:cTn id="38" fill="hold">
                            <p:stCondLst>
                              <p:cond delay="16500"/>
                            </p:stCondLst>
                            <p:childTnLst>
                              <p:par>
                                <p:cTn id="39" presetID="6" presetClass="entr" presetSubtype="32" fill="hold" grpId="0" nodeType="afterEffect">
                                  <p:stCondLst>
                                    <p:cond delay="250"/>
                                  </p:stCondLst>
                                  <p:childTnLst>
                                    <p:set>
                                      <p:cBhvr>
                                        <p:cTn id="40" dur="1" fill="hold">
                                          <p:stCondLst>
                                            <p:cond delay="0"/>
                                          </p:stCondLst>
                                        </p:cTn>
                                        <p:tgtEl>
                                          <p:spTgt spid="13"/>
                                        </p:tgtEl>
                                        <p:attrNameLst>
                                          <p:attrName>style.visibility</p:attrName>
                                        </p:attrNameLst>
                                      </p:cBhvr>
                                      <p:to>
                                        <p:strVal val="visible"/>
                                      </p:to>
                                    </p:set>
                                    <p:animEffect transition="in" filter="circle(out)">
                                      <p:cBhvr>
                                        <p:cTn id="41" dur="2000"/>
                                        <p:tgtEl>
                                          <p:spTgt spid="13"/>
                                        </p:tgtEl>
                                      </p:cBhvr>
                                    </p:animEffect>
                                  </p:childTnLst>
                                </p:cTn>
                              </p:par>
                            </p:childTnLst>
                          </p:cTn>
                        </p:par>
                        <p:par>
                          <p:cTn id="42" fill="hold">
                            <p:stCondLst>
                              <p:cond delay="18750"/>
                            </p:stCondLst>
                            <p:childTnLst>
                              <p:par>
                                <p:cTn id="43" presetID="6" presetClass="entr" presetSubtype="32" fill="hold" grpId="0" nodeType="afterEffect">
                                  <p:stCondLst>
                                    <p:cond delay="250"/>
                                  </p:stCondLst>
                                  <p:childTnLst>
                                    <p:set>
                                      <p:cBhvr>
                                        <p:cTn id="44" dur="1" fill="hold">
                                          <p:stCondLst>
                                            <p:cond delay="0"/>
                                          </p:stCondLst>
                                        </p:cTn>
                                        <p:tgtEl>
                                          <p:spTgt spid="2"/>
                                        </p:tgtEl>
                                        <p:attrNameLst>
                                          <p:attrName>style.visibility</p:attrName>
                                        </p:attrNameLst>
                                      </p:cBhvr>
                                      <p:to>
                                        <p:strVal val="visible"/>
                                      </p:to>
                                    </p:set>
                                    <p:animEffect transition="in" filter="circle(out)">
                                      <p:cBhvr>
                                        <p:cTn id="45" dur="2000"/>
                                        <p:tgtEl>
                                          <p:spTgt spid="2"/>
                                        </p:tgtEl>
                                      </p:cBhvr>
                                    </p:animEffect>
                                  </p:childTnLst>
                                </p:cTn>
                              </p:par>
                            </p:childTnLst>
                          </p:cTn>
                        </p:par>
                        <p:par>
                          <p:cTn id="46" fill="hold">
                            <p:stCondLst>
                              <p:cond delay="21000"/>
                            </p:stCondLst>
                            <p:childTnLst>
                              <p:par>
                                <p:cTn id="47" presetID="6" presetClass="entr" presetSubtype="32" fill="hold" grpId="0" nodeType="afterEffect">
                                  <p:stCondLst>
                                    <p:cond delay="250"/>
                                  </p:stCondLst>
                                  <p:childTnLst>
                                    <p:set>
                                      <p:cBhvr>
                                        <p:cTn id="48" dur="1" fill="hold">
                                          <p:stCondLst>
                                            <p:cond delay="0"/>
                                          </p:stCondLst>
                                        </p:cTn>
                                        <p:tgtEl>
                                          <p:spTgt spid="4"/>
                                        </p:tgtEl>
                                        <p:attrNameLst>
                                          <p:attrName>style.visibility</p:attrName>
                                        </p:attrNameLst>
                                      </p:cBhvr>
                                      <p:to>
                                        <p:strVal val="visible"/>
                                      </p:to>
                                    </p:set>
                                    <p:animEffect transition="in" filter="circle(out)">
                                      <p:cBhvr>
                                        <p:cTn id="49" dur="2000"/>
                                        <p:tgtEl>
                                          <p:spTgt spid="4"/>
                                        </p:tgtEl>
                                      </p:cBhvr>
                                    </p:animEffect>
                                  </p:childTnLst>
                                </p:cTn>
                              </p:par>
                            </p:childTnLst>
                          </p:cTn>
                        </p:par>
                        <p:par>
                          <p:cTn id="50" fill="hold">
                            <p:stCondLst>
                              <p:cond delay="23250"/>
                            </p:stCondLst>
                            <p:childTnLst>
                              <p:par>
                                <p:cTn id="51" presetID="6" presetClass="entr" presetSubtype="32" fill="hold" grpId="0" nodeType="afterEffect">
                                  <p:stCondLst>
                                    <p:cond delay="250"/>
                                  </p:stCondLst>
                                  <p:childTnLst>
                                    <p:set>
                                      <p:cBhvr>
                                        <p:cTn id="52" dur="1" fill="hold">
                                          <p:stCondLst>
                                            <p:cond delay="0"/>
                                          </p:stCondLst>
                                        </p:cTn>
                                        <p:tgtEl>
                                          <p:spTgt spid="14"/>
                                        </p:tgtEl>
                                        <p:attrNameLst>
                                          <p:attrName>style.visibility</p:attrName>
                                        </p:attrNameLst>
                                      </p:cBhvr>
                                      <p:to>
                                        <p:strVal val="visible"/>
                                      </p:to>
                                    </p:set>
                                    <p:animEffect transition="in" filter="circle(out)">
                                      <p:cBhvr>
                                        <p:cTn id="53"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P spid="18" grpId="0"/>
      <p:bldP spid="2" grpId="0" animBg="1"/>
      <p:bldP spid="4"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14CFE66-5C43-3531-409C-FFC1C69627AA}"/>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18596"/>
            <a:ext cx="12192000" cy="687659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6" name="Rectangle 2"/>
          <p:cNvSpPr txBox="1">
            <a:spLocks noChangeArrowheads="1"/>
          </p:cNvSpPr>
          <p:nvPr/>
        </p:nvSpPr>
        <p:spPr>
          <a:xfrm>
            <a:off x="2423592" y="1916832"/>
            <a:ext cx="5832648" cy="3312367"/>
          </a:xfrm>
          <a:prstGeom prst="rect">
            <a:avLst/>
          </a:prstGeom>
          <a:effectLst>
            <a:glow rad="63500">
              <a:schemeClr val="accent1">
                <a:satMod val="175000"/>
                <a:alpha val="40000"/>
              </a:schemeClr>
            </a:glow>
          </a:effectLst>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5000" b="1" dirty="0">
                <a:solidFill>
                  <a:srgbClr val="128CB0"/>
                </a:solidFill>
                <a:latin typeface="Arial Black" panose="020B0A04020102020204" pitchFamily="34" charset="0"/>
                <a:cs typeface="Calibri" panose="020F0502020204030204" pitchFamily="34" charset="0"/>
              </a:rPr>
              <a:t>Well Done to the winners… </a:t>
            </a:r>
            <a:r>
              <a:rPr lang="en-US" sz="5000" b="1" dirty="0">
                <a:solidFill>
                  <a:schemeClr val="tx1"/>
                </a:solidFill>
                <a:latin typeface="Arial Black" panose="020B0A04020102020204" pitchFamily="34" charset="0"/>
                <a:cs typeface="Calibri" panose="020F0502020204030204" pitchFamily="34" charset="0"/>
              </a:rPr>
              <a:t>– </a:t>
            </a:r>
            <a:r>
              <a:rPr lang="en-US" sz="5000" b="1" dirty="0">
                <a:solidFill>
                  <a:srgbClr val="F8971C"/>
                </a:solidFill>
                <a:latin typeface="Arial Black" panose="020B0A04020102020204" pitchFamily="34" charset="0"/>
                <a:cs typeface="Calibri" panose="020F0502020204030204" pitchFamily="34" charset="0"/>
              </a:rPr>
              <a:t>…Good Luck for June’23</a:t>
            </a:r>
          </a:p>
        </p:txBody>
      </p:sp>
    </p:spTree>
    <p:extLst>
      <p:ext uri="{BB962C8B-B14F-4D97-AF65-F5344CB8AC3E}">
        <p14:creationId xmlns:p14="http://schemas.microsoft.com/office/powerpoint/2010/main" val="1800603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9185">
        <p15:prstTrans prst="curtains"/>
      </p:transition>
    </mc:Choice>
    <mc:Fallback xmlns="">
      <p:transition spd="slow" advTm="9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A4EE70B-ECA5-3FB4-B86C-92D5967B4F1E}"/>
              </a:ext>
            </a:extLst>
          </p:cNvPr>
          <p:cNvGrpSpPr/>
          <p:nvPr/>
        </p:nvGrpSpPr>
        <p:grpSpPr>
          <a:xfrm>
            <a:off x="0" y="0"/>
            <a:ext cx="12192000" cy="6858000"/>
            <a:chOff x="0" y="-18595"/>
            <a:chExt cx="12192000" cy="6858000"/>
          </a:xfrm>
        </p:grpSpPr>
        <p:grpSp>
          <p:nvGrpSpPr>
            <p:cNvPr id="2" name="Group 1">
              <a:extLst>
                <a:ext uri="{FF2B5EF4-FFF2-40B4-BE49-F238E27FC236}">
                  <a16:creationId xmlns:a16="http://schemas.microsoft.com/office/drawing/2014/main" id="{9A35FE8D-F04A-7F46-4727-7E4E48274E8F}"/>
                </a:ext>
              </a:extLst>
            </p:cNvPr>
            <p:cNvGrpSpPr/>
            <p:nvPr/>
          </p:nvGrpSpPr>
          <p:grpSpPr>
            <a:xfrm>
              <a:off x="0" y="-18595"/>
              <a:ext cx="12192000" cy="6858000"/>
              <a:chOff x="0" y="0"/>
              <a:chExt cx="12192000" cy="6858000"/>
            </a:xfrm>
          </p:grpSpPr>
          <p:pic>
            <p:nvPicPr>
              <p:cNvPr id="4" name="Picture 3" descr="Background pattern&#10;&#10;Description automatically generated">
                <a:extLst>
                  <a:ext uri="{FF2B5EF4-FFF2-40B4-BE49-F238E27FC236}">
                    <a16:creationId xmlns:a16="http://schemas.microsoft.com/office/drawing/2014/main" id="{48B92B4E-13CC-27C7-BCB3-D0E2FE6642AB}"/>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4349E059-1ADB-E12F-2321-B58429508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7" name="Picture 1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9" name="Picture 8" descr="Shape, circle&#10;&#10;Description automatically generated">
              <a:extLst>
                <a:ext uri="{FF2B5EF4-FFF2-40B4-BE49-F238E27FC236}">
                  <a16:creationId xmlns:a16="http://schemas.microsoft.com/office/drawing/2014/main" id="{3D5D9736-87E8-356C-9823-B1BBD4ECCF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2" name="Wave 21"/>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ANANYA MOJUMDAR</a:t>
            </a:r>
          </a:p>
        </p:txBody>
      </p:sp>
      <p:sp>
        <p:nvSpPr>
          <p:cNvPr id="7" name="Up Ribbon 6"/>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ACE PERFORMER</a:t>
            </a:r>
          </a:p>
        </p:txBody>
      </p:sp>
      <p:sp>
        <p:nvSpPr>
          <p:cNvPr id="18" name="TextBox 17"/>
          <p:cNvSpPr txBox="1"/>
          <p:nvPr/>
        </p:nvSpPr>
        <p:spPr>
          <a:xfrm>
            <a:off x="3818746" y="807670"/>
            <a:ext cx="5085565" cy="4493538"/>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A quiet and efficient employee with an ability to get work done the Smart Way!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Ananya has been consistent in her performance and delivery of targets. As a senior in the team, she has been most helpful in guiding new joiners and other team members.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Shining Ananya! We are proud to have you in the team! </a:t>
            </a:r>
          </a:p>
          <a:p>
            <a:pPr algn="just"/>
            <a:r>
              <a:rPr lang="en-US" sz="2200" dirty="0">
                <a:solidFill>
                  <a:schemeClr val="bg1"/>
                </a:solidFill>
                <a:latin typeface="Monotype Corsiva" panose="03010101010201010101" pitchFamily="66" charset="0"/>
              </a:rPr>
              <a:t>I</a:t>
            </a:r>
          </a:p>
          <a:p>
            <a:pPr algn="just"/>
            <a:r>
              <a:rPr lang="en-US" sz="2200" dirty="0" err="1">
                <a:solidFill>
                  <a:schemeClr val="bg1"/>
                </a:solidFill>
                <a:latin typeface="Monotype Corsiva" panose="03010101010201010101" pitchFamily="66" charset="0"/>
              </a:rPr>
              <a:t>ts</a:t>
            </a:r>
            <a:r>
              <a:rPr lang="en-US" sz="2200" dirty="0">
                <a:solidFill>
                  <a:schemeClr val="bg1"/>
                </a:solidFill>
                <a:latin typeface="Monotype Corsiva" panose="03010101010201010101" pitchFamily="66" charset="0"/>
              </a:rPr>
              <a:t> exciting to see you achieve your numbers every month ! Keep Rocking ! </a:t>
            </a:r>
          </a:p>
        </p:txBody>
      </p:sp>
      <p:pic>
        <p:nvPicPr>
          <p:cNvPr id="8" name="Picture 7" descr="A person smiling for the camera&#10;&#10;Description automatically generated with low confidence">
            <a:extLst>
              <a:ext uri="{FF2B5EF4-FFF2-40B4-BE49-F238E27FC236}">
                <a16:creationId xmlns:a16="http://schemas.microsoft.com/office/drawing/2014/main" id="{1402ED5C-C06E-6D21-89F3-159ED073AED7}"/>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79464" y="474540"/>
            <a:ext cx="2743200" cy="2743200"/>
          </a:xfrm>
          <a:prstGeom prst="ellipse">
            <a:avLst/>
          </a:prstGeom>
        </p:spPr>
      </p:pic>
    </p:spTree>
    <p:custDataLst>
      <p:tags r:id="rId1"/>
    </p:custDataLst>
    <p:extLst>
      <p:ext uri="{BB962C8B-B14F-4D97-AF65-F5344CB8AC3E}">
        <p14:creationId xmlns:p14="http://schemas.microsoft.com/office/powerpoint/2010/main" val="2452309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1119">
        <p15:prstTrans prst="curtains"/>
      </p:transition>
    </mc:Choice>
    <mc:Fallback xmlns="">
      <p:transition spd="slow" advTm="211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ircle(in)">
                                      <p:cBhvr>
                                        <p:cTn id="16" dur="2000"/>
                                        <p:tgtEl>
                                          <p:spTgt spid="22"/>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66CBC55-DBE9-99E1-2560-3E94DE7D286A}"/>
              </a:ext>
            </a:extLst>
          </p:cNvPr>
          <p:cNvGrpSpPr/>
          <p:nvPr/>
        </p:nvGrpSpPr>
        <p:grpSpPr>
          <a:xfrm>
            <a:off x="0" y="0"/>
            <a:ext cx="12192000" cy="6858000"/>
            <a:chOff x="0" y="-18595"/>
            <a:chExt cx="12192000" cy="6858000"/>
          </a:xfrm>
        </p:grpSpPr>
        <p:grpSp>
          <p:nvGrpSpPr>
            <p:cNvPr id="15" name="Group 14">
              <a:extLst>
                <a:ext uri="{FF2B5EF4-FFF2-40B4-BE49-F238E27FC236}">
                  <a16:creationId xmlns:a16="http://schemas.microsoft.com/office/drawing/2014/main" id="{91069C85-05AB-F024-A97C-EB39A5289C54}"/>
                </a:ext>
              </a:extLst>
            </p:cNvPr>
            <p:cNvGrpSpPr/>
            <p:nvPr/>
          </p:nvGrpSpPr>
          <p:grpSpPr>
            <a:xfrm>
              <a:off x="0" y="-18595"/>
              <a:ext cx="12192000" cy="6858000"/>
              <a:chOff x="0" y="0"/>
              <a:chExt cx="12192000" cy="6858000"/>
            </a:xfrm>
          </p:grpSpPr>
          <p:pic>
            <p:nvPicPr>
              <p:cNvPr id="23" name="Picture 22" descr="Background pattern&#10;&#10;Description automatically generated">
                <a:extLst>
                  <a:ext uri="{FF2B5EF4-FFF2-40B4-BE49-F238E27FC236}">
                    <a16:creationId xmlns:a16="http://schemas.microsoft.com/office/drawing/2014/main" id="{C47E3FF1-C16C-043D-781A-17252489F7F9}"/>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E201A923-5D59-AC0D-7B1B-3F652ED168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20" name="Picture 19">
              <a:extLst>
                <a:ext uri="{FF2B5EF4-FFF2-40B4-BE49-F238E27FC236}">
                  <a16:creationId xmlns:a16="http://schemas.microsoft.com/office/drawing/2014/main" id="{729BD871-193C-82FC-B722-E8668ED9CB0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22" name="Picture 21" descr="Shape, circle&#10;&#10;Description automatically generated">
              <a:extLst>
                <a:ext uri="{FF2B5EF4-FFF2-40B4-BE49-F238E27FC236}">
                  <a16:creationId xmlns:a16="http://schemas.microsoft.com/office/drawing/2014/main" id="{BCBC2C66-5BFA-DE97-ECC7-46B36DC003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SWATHI M G</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29156"/>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Swati is the most resolute counsellor you will ever come across. Thank you for being someone we can always count on.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The ease with which she overachieves her KRA’s every single month is something the team should replicate!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Not just monthly numbers but Swathi is always ready and willing to assist the larger team whenever required.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Genuinely appreciate everything you do Swathi!</a:t>
            </a:r>
            <a:r>
              <a:rPr lang="en-US" sz="2200" b="1" dirty="0">
                <a:solidFill>
                  <a:schemeClr val="bg1"/>
                </a:solidFill>
                <a:latin typeface="Monotype Corsiva" panose="03010101010201010101" pitchFamily="66" charset="0"/>
                <a:cs typeface="Mongolian Baiti" panose="03000500000000000000" pitchFamily="66" charset="0"/>
              </a:rPr>
              <a:t>		</a:t>
            </a:r>
          </a:p>
        </p:txBody>
      </p:sp>
      <p:pic>
        <p:nvPicPr>
          <p:cNvPr id="2" name="Picture 1" descr="A picture containing outdoor, person, tree, person&#10;&#10;Description automatically generated">
            <a:extLst>
              <a:ext uri="{FF2B5EF4-FFF2-40B4-BE49-F238E27FC236}">
                <a16:creationId xmlns:a16="http://schemas.microsoft.com/office/drawing/2014/main" id="{3F9A2767-81F5-D711-BCC4-41FDCFE725A3}"/>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9464" y="457052"/>
            <a:ext cx="2743200" cy="2743200"/>
          </a:xfrm>
          <a:prstGeom prst="ellipse">
            <a:avLst/>
          </a:prstGeom>
        </p:spPr>
      </p:pic>
    </p:spTree>
    <p:custDataLst>
      <p:tags r:id="rId1"/>
    </p:custDataLst>
    <p:extLst>
      <p:ext uri="{BB962C8B-B14F-4D97-AF65-F5344CB8AC3E}">
        <p14:creationId xmlns:p14="http://schemas.microsoft.com/office/powerpoint/2010/main" val="2116812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931">
        <p15:prstTrans prst="curtains"/>
      </p:transition>
    </mc:Choice>
    <mc:Fallback xmlns="">
      <p:transition spd="slow" advTm="209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9F75514-F3E3-4A4A-66DC-6DB04B1CFC6F}"/>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00C96B84-CDFC-3C19-625D-FCA23D5A8379}"/>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CFF2476D-510A-0EF2-12E9-DA0642C6A8B6}"/>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88FBD6EB-57FC-30B7-2AC8-9CE2BD7C1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FF78D254-0767-9ADC-A51A-AEC86008D096}"/>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57176A58-C2C6-B6C7-4C98-6E5BF2E89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LAKSHMI THANUJA</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07670"/>
            <a:ext cx="5085565" cy="4493538"/>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Her dedication and hardwork is hugely appreciated. Her confidence while explaining client specifications with new joiners is also commendable. We love your ability to undertake every task with utmost sincerity.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Lakshmi is prompt in her work and is always available to support her SME. She is an excellent collaborator and delivers tangible results every month!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AceNgage is truly proud to have you as a part of our CE Team. Keep Shining! </a:t>
            </a:r>
            <a:endParaRPr lang="en-US" sz="2200" b="1" dirty="0">
              <a:solidFill>
                <a:schemeClr val="bg1"/>
              </a:solidFill>
              <a:latin typeface="Monotype Corsiva" panose="03010101010201010101" pitchFamily="66" charset="0"/>
              <a:cs typeface="Mongolian Baiti" panose="03000500000000000000" pitchFamily="66" charset="0"/>
            </a:endParaRPr>
          </a:p>
        </p:txBody>
      </p:sp>
      <p:pic>
        <p:nvPicPr>
          <p:cNvPr id="4" name="Picture 3" descr="A person with her hand on her chin&#10;&#10;Description automatically generated">
            <a:extLst>
              <a:ext uri="{FF2B5EF4-FFF2-40B4-BE49-F238E27FC236}">
                <a16:creationId xmlns:a16="http://schemas.microsoft.com/office/drawing/2014/main" id="{6A789E14-A4D5-88D2-3D58-25912380E7BB}"/>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3488" y="475367"/>
            <a:ext cx="2743200" cy="2743200"/>
          </a:xfrm>
          <a:prstGeom prst="ellipse">
            <a:avLst/>
          </a:prstGeom>
        </p:spPr>
      </p:pic>
    </p:spTree>
    <p:custDataLst>
      <p:tags r:id="rId1"/>
    </p:custDataLst>
    <p:extLst>
      <p:ext uri="{BB962C8B-B14F-4D97-AF65-F5344CB8AC3E}">
        <p14:creationId xmlns:p14="http://schemas.microsoft.com/office/powerpoint/2010/main" val="3902406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567">
        <p15:prstTrans prst="curtains"/>
      </p:transition>
    </mc:Choice>
    <mc:Fallback xmlns="">
      <p:transition spd="slow" advTm="205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6054B49-A79C-BA72-4945-A33393F817A6}"/>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ED65B6F0-03E0-278A-8818-7344E938427E}"/>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48B67777-839C-3642-0F43-3E0B1F269190}"/>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BB6B5C25-2D2B-EEDA-8214-214B80A6C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1CBFEDE0-5DA9-969B-E826-E47B5282B763}"/>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14722D35-DE86-68FC-FA4C-2726B3F13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NAVNEET KOUR</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493538"/>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joined our team in May and proved to be an asset to our team. She was very receptive to feedback and right from first month was on top of her KRA’s.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Navneet loves painting and is a very cheerful and pleasant person. Thank you for being such a team player.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 are always responsible and strive to complete your work well and on time.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It is very appreciated.</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pic>
        <p:nvPicPr>
          <p:cNvPr id="3" name="Picture 2" descr="A person smiling at the camera&#10;&#10;Description automatically generated with low confidence">
            <a:extLst>
              <a:ext uri="{FF2B5EF4-FFF2-40B4-BE49-F238E27FC236}">
                <a16:creationId xmlns:a16="http://schemas.microsoft.com/office/drawing/2014/main" id="{3E5F28BE-5048-9EA0-0EBA-AE41646E3ECC}"/>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573488" y="467027"/>
            <a:ext cx="2743200" cy="2743200"/>
          </a:xfrm>
          <a:prstGeom prst="ellipse">
            <a:avLst/>
          </a:prstGeom>
        </p:spPr>
      </p:pic>
    </p:spTree>
    <p:custDataLst>
      <p:tags r:id="rId1"/>
    </p:custDataLst>
    <p:extLst>
      <p:ext uri="{BB962C8B-B14F-4D97-AF65-F5344CB8AC3E}">
        <p14:creationId xmlns:p14="http://schemas.microsoft.com/office/powerpoint/2010/main" val="1781009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86">
        <p15:prstTrans prst="curtains"/>
      </p:transition>
    </mc:Choice>
    <mc:Fallback xmlns="">
      <p:transition spd="slow" advTm="157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4D929E-72EE-8FED-CCB2-9BCDBF586CA4}"/>
              </a:ext>
            </a:extLst>
          </p:cNvPr>
          <p:cNvGrpSpPr/>
          <p:nvPr/>
        </p:nvGrpSpPr>
        <p:grpSpPr>
          <a:xfrm>
            <a:off x="0" y="0"/>
            <a:ext cx="12192000" cy="6858000"/>
            <a:chOff x="0" y="-18595"/>
            <a:chExt cx="12192000" cy="6858000"/>
          </a:xfrm>
        </p:grpSpPr>
        <p:grpSp>
          <p:nvGrpSpPr>
            <p:cNvPr id="11" name="Group 10">
              <a:extLst>
                <a:ext uri="{FF2B5EF4-FFF2-40B4-BE49-F238E27FC236}">
                  <a16:creationId xmlns:a16="http://schemas.microsoft.com/office/drawing/2014/main" id="{B37E4A47-25F8-9523-D5C2-BF7B55DAD48D}"/>
                </a:ext>
              </a:extLst>
            </p:cNvPr>
            <p:cNvGrpSpPr/>
            <p:nvPr/>
          </p:nvGrpSpPr>
          <p:grpSpPr>
            <a:xfrm>
              <a:off x="0" y="-18595"/>
              <a:ext cx="12192000" cy="6858000"/>
              <a:chOff x="0" y="0"/>
              <a:chExt cx="12192000" cy="6858000"/>
            </a:xfrm>
          </p:grpSpPr>
          <p:pic>
            <p:nvPicPr>
              <p:cNvPr id="14" name="Picture 13" descr="Background pattern&#10;&#10;Description automatically generated">
                <a:extLst>
                  <a:ext uri="{FF2B5EF4-FFF2-40B4-BE49-F238E27FC236}">
                    <a16:creationId xmlns:a16="http://schemas.microsoft.com/office/drawing/2014/main" id="{723517D6-29C8-8CC7-C062-B2D5A5F4691F}"/>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5" name="Picture 14" descr="Logo&#10;&#10;Description automatically generated">
                <a:extLst>
                  <a:ext uri="{FF2B5EF4-FFF2-40B4-BE49-F238E27FC236}">
                    <a16:creationId xmlns:a16="http://schemas.microsoft.com/office/drawing/2014/main" id="{9CABB9D9-1E15-D76F-75C6-37098652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2" name="Picture 11">
              <a:extLst>
                <a:ext uri="{FF2B5EF4-FFF2-40B4-BE49-F238E27FC236}">
                  <a16:creationId xmlns:a16="http://schemas.microsoft.com/office/drawing/2014/main" id="{10B26735-F254-FF12-CDF9-4F2DF178FFB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3" name="Picture 12" descr="Shape, circle&#10;&#10;Description automatically generated">
              <a:extLst>
                <a:ext uri="{FF2B5EF4-FFF2-40B4-BE49-F238E27FC236}">
                  <a16:creationId xmlns:a16="http://schemas.microsoft.com/office/drawing/2014/main" id="{EF7E27E1-BDEC-87E5-AC6F-FBA6681AF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Seema Gupta</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Seema has come a long way in her performance in the Exit Team!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As a counsellor who has worked on both major processes, she has had an interesting journey in AceNgage.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 are happy and proud of the way you have worked on the feedback shared at every instance and improved your quality and performance.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it up!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3" name="Picture 2" descr="A person smiling for the camera&#10;&#10;Description automatically generated with low confidence">
            <a:extLst>
              <a:ext uri="{FF2B5EF4-FFF2-40B4-BE49-F238E27FC236}">
                <a16:creationId xmlns:a16="http://schemas.microsoft.com/office/drawing/2014/main" id="{525BFFAA-8A98-26E6-B46B-155D9B3BE4C6}"/>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9464" y="466208"/>
            <a:ext cx="2743200" cy="2743200"/>
          </a:xfrm>
          <a:prstGeom prst="ellipse">
            <a:avLst/>
          </a:prstGeom>
        </p:spPr>
      </p:pic>
    </p:spTree>
    <p:custDataLst>
      <p:tags r:id="rId1"/>
    </p:custDataLst>
    <p:extLst>
      <p:ext uri="{BB962C8B-B14F-4D97-AF65-F5344CB8AC3E}">
        <p14:creationId xmlns:p14="http://schemas.microsoft.com/office/powerpoint/2010/main" val="1024121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400">
        <p15:prstTrans prst="curtains"/>
      </p:transition>
    </mc:Choice>
    <mc:Fallback xmlns="">
      <p:transition spd="slow" advTm="15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4D929E-72EE-8FED-CCB2-9BCDBF586CA4}"/>
              </a:ext>
            </a:extLst>
          </p:cNvPr>
          <p:cNvGrpSpPr/>
          <p:nvPr/>
        </p:nvGrpSpPr>
        <p:grpSpPr>
          <a:xfrm>
            <a:off x="0" y="0"/>
            <a:ext cx="12192000" cy="6858000"/>
            <a:chOff x="0" y="-18595"/>
            <a:chExt cx="12192000" cy="6858000"/>
          </a:xfrm>
        </p:grpSpPr>
        <p:grpSp>
          <p:nvGrpSpPr>
            <p:cNvPr id="11" name="Group 10">
              <a:extLst>
                <a:ext uri="{FF2B5EF4-FFF2-40B4-BE49-F238E27FC236}">
                  <a16:creationId xmlns:a16="http://schemas.microsoft.com/office/drawing/2014/main" id="{B37E4A47-25F8-9523-D5C2-BF7B55DAD48D}"/>
                </a:ext>
              </a:extLst>
            </p:cNvPr>
            <p:cNvGrpSpPr/>
            <p:nvPr/>
          </p:nvGrpSpPr>
          <p:grpSpPr>
            <a:xfrm>
              <a:off x="0" y="-18595"/>
              <a:ext cx="12192000" cy="6858000"/>
              <a:chOff x="0" y="0"/>
              <a:chExt cx="12192000" cy="6858000"/>
            </a:xfrm>
          </p:grpSpPr>
          <p:pic>
            <p:nvPicPr>
              <p:cNvPr id="14" name="Picture 13" descr="Background pattern&#10;&#10;Description automatically generated">
                <a:extLst>
                  <a:ext uri="{FF2B5EF4-FFF2-40B4-BE49-F238E27FC236}">
                    <a16:creationId xmlns:a16="http://schemas.microsoft.com/office/drawing/2014/main" id="{723517D6-29C8-8CC7-C062-B2D5A5F4691F}"/>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5" name="Picture 14" descr="Logo&#10;&#10;Description automatically generated">
                <a:extLst>
                  <a:ext uri="{FF2B5EF4-FFF2-40B4-BE49-F238E27FC236}">
                    <a16:creationId xmlns:a16="http://schemas.microsoft.com/office/drawing/2014/main" id="{9CABB9D9-1E15-D76F-75C6-37098652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2" name="Picture 11">
              <a:extLst>
                <a:ext uri="{FF2B5EF4-FFF2-40B4-BE49-F238E27FC236}">
                  <a16:creationId xmlns:a16="http://schemas.microsoft.com/office/drawing/2014/main" id="{10B26735-F254-FF12-CDF9-4F2DF178FFB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3" name="Picture 12" descr="Shape, circle&#10;&#10;Description automatically generated">
              <a:extLst>
                <a:ext uri="{FF2B5EF4-FFF2-40B4-BE49-F238E27FC236}">
                  <a16:creationId xmlns:a16="http://schemas.microsoft.com/office/drawing/2014/main" id="{EF7E27E1-BDEC-87E5-AC6F-FBA6681AF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MAYANK MEHTA</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Ever smiling, ever helpful and always a contributing member of the team - Mayank has brought his own inimitable style of working to the team!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 willingness to learn and “never give up” attitude even when the going gets tough has earned him a special place in the team!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Absolutely delighted to see his quality scores finally touch the benchmark.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His hardwork and dedication is deeply appreciated.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3" name="Picture 2" descr="A person wearing glasses and a black jacket&#10;&#10;Description automatically generated with low confidence">
            <a:extLst>
              <a:ext uri="{FF2B5EF4-FFF2-40B4-BE49-F238E27FC236}">
                <a16:creationId xmlns:a16="http://schemas.microsoft.com/office/drawing/2014/main" id="{ED936601-777D-0FC8-5BD6-CB9167A75CCE}"/>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85440" y="463028"/>
            <a:ext cx="2743200" cy="2743200"/>
          </a:xfrm>
          <a:prstGeom prst="ellipse">
            <a:avLst/>
          </a:prstGeom>
        </p:spPr>
      </p:pic>
    </p:spTree>
    <p:custDataLst>
      <p:tags r:id="rId1"/>
    </p:custDataLst>
    <p:extLst>
      <p:ext uri="{BB962C8B-B14F-4D97-AF65-F5344CB8AC3E}">
        <p14:creationId xmlns:p14="http://schemas.microsoft.com/office/powerpoint/2010/main" val="738405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400">
        <p15:prstTrans prst="curtains"/>
      </p:transition>
    </mc:Choice>
    <mc:Fallback xmlns="">
      <p:transition spd="slow" advTm="15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SYEDA ASHRAF</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3139321"/>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People make the difference. And one of those people is you.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for making a difference in our Team. Your excellence and brilliance have always made for a stunning performance at work.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Thanks for bringing so much reliability to the team! </a:t>
            </a:r>
            <a:endParaRPr lang="en-US" sz="2200" b="1" i="1" dirty="0">
              <a:solidFill>
                <a:schemeClr val="bg1"/>
              </a:solidFill>
              <a:latin typeface="Monotype Corsiva" panose="03010101010201010101" pitchFamily="66" charset="0"/>
              <a:cs typeface="Mongolian Baiti" panose="03000500000000000000" pitchFamily="66" charset="0"/>
            </a:endParaRPr>
          </a:p>
        </p:txBody>
      </p:sp>
      <p:pic>
        <p:nvPicPr>
          <p:cNvPr id="4" name="Picture 3" descr="A person wearing a white head scarf&#10;&#10;Description automatically generated with low confidence">
            <a:extLst>
              <a:ext uri="{FF2B5EF4-FFF2-40B4-BE49-F238E27FC236}">
                <a16:creationId xmlns:a16="http://schemas.microsoft.com/office/drawing/2014/main" id="{25BE1996-D0CF-0F67-7270-9E6BA0FB6188}"/>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579464" y="463415"/>
            <a:ext cx="2743200" cy="2743200"/>
          </a:xfrm>
          <a:prstGeom prst="ellipse">
            <a:avLst/>
          </a:prstGeom>
        </p:spPr>
      </p:pic>
    </p:spTree>
    <p:custDataLst>
      <p:tags r:id="rId1"/>
    </p:custDataLst>
    <p:extLst>
      <p:ext uri="{BB962C8B-B14F-4D97-AF65-F5344CB8AC3E}">
        <p14:creationId xmlns:p14="http://schemas.microsoft.com/office/powerpoint/2010/main" val="9475571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25">
        <p15:prstTrans prst="curtains"/>
      </p:transition>
    </mc:Choice>
    <mc:Fallback xmlns="">
      <p:transition spd="slow" advTm="157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solidFill>
                  <a:schemeClr val="tx1"/>
                </a:solidFill>
              </a:rPr>
              <a:t>MUSKAN SHRIVASTAVA</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Full of energy and passionate about her work,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Muskan has always overachieved her targets and consistently worked on improving each and every day.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puts a lot of arduous work in everything she does and is always ready to take up challenges!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has been a great asset to the exit team and in a span of few months, she has proved that efforts and hard work are the key to success!</a:t>
            </a:r>
            <a:endParaRPr lang="en-US" sz="2200" b="1" i="1" dirty="0">
              <a:solidFill>
                <a:schemeClr val="bg1"/>
              </a:solidFill>
              <a:latin typeface="Monotype Corsiva" panose="03010101010201010101" pitchFamily="66" charset="0"/>
              <a:cs typeface="Mongolian Baiti" panose="03000500000000000000" pitchFamily="66" charset="0"/>
            </a:endParaRPr>
          </a:p>
        </p:txBody>
      </p:sp>
      <p:pic>
        <p:nvPicPr>
          <p:cNvPr id="4" name="Picture 3" descr="A person with long black hair&#10;&#10;Description automatically generated with low confidence">
            <a:extLst>
              <a:ext uri="{FF2B5EF4-FFF2-40B4-BE49-F238E27FC236}">
                <a16:creationId xmlns:a16="http://schemas.microsoft.com/office/drawing/2014/main" id="{4DB6B557-A6E0-210F-E552-129F4643E3AE}"/>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585002" y="463056"/>
            <a:ext cx="2743200" cy="2743200"/>
          </a:xfrm>
          <a:prstGeom prst="ellipse">
            <a:avLst/>
          </a:prstGeom>
        </p:spPr>
      </p:pic>
    </p:spTree>
    <p:custDataLst>
      <p:tags r:id="rId1"/>
    </p:custDataLst>
    <p:extLst>
      <p:ext uri="{BB962C8B-B14F-4D97-AF65-F5344CB8AC3E}">
        <p14:creationId xmlns:p14="http://schemas.microsoft.com/office/powerpoint/2010/main" val="2679352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25">
        <p15:prstTrans prst="curtains"/>
      </p:transition>
    </mc:Choice>
    <mc:Fallback xmlns="">
      <p:transition spd="slow" advTm="157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3"/>
</p:tagLst>
</file>

<file path=ppt/tags/tag10.xml><?xml version="1.0" encoding="utf-8"?>
<p:tagLst xmlns:a="http://schemas.openxmlformats.org/drawingml/2006/main" xmlns:r="http://schemas.openxmlformats.org/officeDocument/2006/relationships" xmlns:p="http://schemas.openxmlformats.org/presentationml/2006/main">
  <p:tag name="TIMING" val="|15.1"/>
</p:tagLst>
</file>

<file path=ppt/tags/tag11.xml><?xml version="1.0" encoding="utf-8"?>
<p:tagLst xmlns:a="http://schemas.openxmlformats.org/drawingml/2006/main" xmlns:r="http://schemas.openxmlformats.org/officeDocument/2006/relationships" xmlns:p="http://schemas.openxmlformats.org/presentationml/2006/main">
  <p:tag name="TIMING" val="|15.1"/>
</p:tagLst>
</file>

<file path=ppt/tags/tag2.xml><?xml version="1.0" encoding="utf-8"?>
<p:tagLst xmlns:a="http://schemas.openxmlformats.org/drawingml/2006/main" xmlns:r="http://schemas.openxmlformats.org/officeDocument/2006/relationships" xmlns:p="http://schemas.openxmlformats.org/presentationml/2006/main">
  <p:tag name="TIMING" val="|13.8"/>
</p:tagLst>
</file>

<file path=ppt/tags/tag3.xml><?xml version="1.0" encoding="utf-8"?>
<p:tagLst xmlns:a="http://schemas.openxmlformats.org/drawingml/2006/main" xmlns:r="http://schemas.openxmlformats.org/officeDocument/2006/relationships" xmlns:p="http://schemas.openxmlformats.org/presentationml/2006/main">
  <p:tag name="TIMING" val="|13.8"/>
</p:tagLst>
</file>

<file path=ppt/tags/tag4.xml><?xml version="1.0" encoding="utf-8"?>
<p:tagLst xmlns:a="http://schemas.openxmlformats.org/drawingml/2006/main" xmlns:r="http://schemas.openxmlformats.org/officeDocument/2006/relationships" xmlns:p="http://schemas.openxmlformats.org/presentationml/2006/main">
  <p:tag name="TIMING" val="|12.5"/>
</p:tagLst>
</file>

<file path=ppt/tags/tag5.xml><?xml version="1.0" encoding="utf-8"?>
<p:tagLst xmlns:a="http://schemas.openxmlformats.org/drawingml/2006/main" xmlns:r="http://schemas.openxmlformats.org/officeDocument/2006/relationships" xmlns:p="http://schemas.openxmlformats.org/presentationml/2006/main">
  <p:tag name="TIMING" val="|12.5"/>
</p:tagLst>
</file>

<file path=ppt/tags/tag6.xml><?xml version="1.0" encoding="utf-8"?>
<p:tagLst xmlns:a="http://schemas.openxmlformats.org/drawingml/2006/main" xmlns:r="http://schemas.openxmlformats.org/officeDocument/2006/relationships" xmlns:p="http://schemas.openxmlformats.org/presentationml/2006/main">
  <p:tag name="TIMING" val="|12.5"/>
</p:tagLst>
</file>

<file path=ppt/tags/tag7.xml><?xml version="1.0" encoding="utf-8"?>
<p:tagLst xmlns:a="http://schemas.openxmlformats.org/drawingml/2006/main" xmlns:r="http://schemas.openxmlformats.org/officeDocument/2006/relationships" xmlns:p="http://schemas.openxmlformats.org/presentationml/2006/main">
  <p:tag name="TIMING" val="|12.5"/>
</p:tagLst>
</file>

<file path=ppt/tags/tag8.xml><?xml version="1.0" encoding="utf-8"?>
<p:tagLst xmlns:a="http://schemas.openxmlformats.org/drawingml/2006/main" xmlns:r="http://schemas.openxmlformats.org/officeDocument/2006/relationships" xmlns:p="http://schemas.openxmlformats.org/presentationml/2006/main">
  <p:tag name="TIMING" val="|12.5"/>
</p:tagLst>
</file>

<file path=ppt/tags/tag9.xml><?xml version="1.0" encoding="utf-8"?>
<p:tagLst xmlns:a="http://schemas.openxmlformats.org/drawingml/2006/main" xmlns:r="http://schemas.openxmlformats.org/officeDocument/2006/relationships" xmlns:p="http://schemas.openxmlformats.org/presentationml/2006/main">
  <p:tag name="TIMING" val="|12.5"/>
</p:tagLst>
</file>

<file path=ppt/theme/theme1.xml><?xml version="1.0" encoding="utf-8"?>
<a:theme xmlns:a="http://schemas.openxmlformats.org/drawingml/2006/main" name="Acengageblue">
  <a:themeElements>
    <a:clrScheme name="Custom 1">
      <a:dk1>
        <a:srgbClr val="080808"/>
      </a:dk1>
      <a:lt1>
        <a:srgbClr val="F8F8F8"/>
      </a:lt1>
      <a:dk2>
        <a:srgbClr val="000000"/>
      </a:dk2>
      <a:lt2>
        <a:srgbClr val="F2F8ED"/>
      </a:lt2>
      <a:accent1>
        <a:srgbClr val="002060"/>
      </a:accent1>
      <a:accent2>
        <a:srgbClr val="FFFFFF"/>
      </a:accent2>
      <a:accent3>
        <a:srgbClr val="FBFBFB"/>
      </a:accent3>
      <a:accent4>
        <a:srgbClr val="060606"/>
      </a:accent4>
      <a:accent5>
        <a:srgbClr val="808080"/>
      </a:accent5>
      <a:accent6>
        <a:srgbClr val="DDDDDD"/>
      </a:accent6>
      <a:hlink>
        <a:srgbClr val="4891EA"/>
      </a:hlink>
      <a:folHlink>
        <a:srgbClr val="7AAFF0"/>
      </a:folHlink>
    </a:clrScheme>
    <a:fontScheme name="circles">
      <a:majorFont>
        <a:latin typeface="Century Gothic"/>
        <a:ea typeface=""/>
        <a:cs typeface="Arial"/>
      </a:majorFont>
      <a:minorFont>
        <a:latin typeface="Century Gothic"/>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rcles 1">
        <a:dk1>
          <a:srgbClr val="005A58"/>
        </a:dk1>
        <a:lt1>
          <a:srgbClr val="FFFFFF"/>
        </a:lt1>
        <a:dk2>
          <a:srgbClr val="008080"/>
        </a:dk2>
        <a:lt2>
          <a:srgbClr val="FFFFCD"/>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2"/>
        </a:folHlink>
      </a:clrScheme>
      <a:clrMap bg1="dk2" tx1="lt1" bg2="dk1" tx2="lt2" accent1="accent1" accent2="accent2" accent3="accent3" accent4="accent4" accent5="accent5" accent6="accent6" hlink="hlink" folHlink="folHlink"/>
    </a:extraClrScheme>
    <a:extraClrScheme>
      <a:clrScheme name="circles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circles 3">
        <a:dk1>
          <a:srgbClr val="000000"/>
        </a:dk1>
        <a:lt1>
          <a:srgbClr val="FFDBA6"/>
        </a:lt1>
        <a:dk2>
          <a:srgbClr val="FFFFFF"/>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circles 4">
        <a:dk1>
          <a:srgbClr val="66CCCC"/>
        </a:dk1>
        <a:lt1>
          <a:srgbClr val="FFFFFF"/>
        </a:lt1>
        <a:dk2>
          <a:srgbClr val="2E6B6B"/>
        </a:dk2>
        <a:lt2>
          <a:srgbClr val="2E6B6B"/>
        </a:lt2>
        <a:accent1>
          <a:srgbClr val="45A3A1"/>
        </a:accent1>
        <a:accent2>
          <a:srgbClr val="9ADEDC"/>
        </a:accent2>
        <a:accent3>
          <a:srgbClr val="ADBABA"/>
        </a:accent3>
        <a:accent4>
          <a:srgbClr val="DADADA"/>
        </a:accent4>
        <a:accent5>
          <a:srgbClr val="B0CECD"/>
        </a:accent5>
        <a:accent6>
          <a:srgbClr val="8BC9C7"/>
        </a:accent6>
        <a:hlink>
          <a:srgbClr val="B3E6E6"/>
        </a:hlink>
        <a:folHlink>
          <a:srgbClr val="33CCCC"/>
        </a:folHlink>
      </a:clrScheme>
      <a:clrMap bg1="dk2" tx1="lt1" bg2="dk1" tx2="lt2" accent1="accent1" accent2="accent2" accent3="accent3" accent4="accent4" accent5="accent5" accent6="accent6" hlink="hlink" folHlink="folHlink"/>
    </a:extraClrScheme>
    <a:extraClrScheme>
      <a:clrScheme name="circles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circles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
      <a:clrScheme name="circles 7">
        <a:dk1>
          <a:srgbClr val="080808"/>
        </a:dk1>
        <a:lt1>
          <a:srgbClr val="F8F8F8"/>
        </a:lt1>
        <a:dk2>
          <a:srgbClr val="000000"/>
        </a:dk2>
        <a:lt2>
          <a:srgbClr val="F2F8ED"/>
        </a:lt2>
        <a:accent1>
          <a:srgbClr val="660066"/>
        </a:accent1>
        <a:accent2>
          <a:srgbClr val="FFFFFF"/>
        </a:accent2>
        <a:accent3>
          <a:srgbClr val="FBFBFB"/>
        </a:accent3>
        <a:accent4>
          <a:srgbClr val="060606"/>
        </a:accent4>
        <a:accent5>
          <a:srgbClr val="B8AA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Acengageblue</Template>
  <TotalTime>60523</TotalTime>
  <Words>939</Words>
  <Application>Microsoft Office PowerPoint</Application>
  <PresentationFormat>Widescreen</PresentationFormat>
  <Paragraphs>132</Paragraphs>
  <Slides>14</Slides>
  <Notes>7</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Arial</vt:lpstr>
      <vt:lpstr>Arial Black</vt:lpstr>
      <vt:lpstr>Broadway</vt:lpstr>
      <vt:lpstr>Calibri</vt:lpstr>
      <vt:lpstr>Calibri Light</vt:lpstr>
      <vt:lpstr>Century Gothic</vt:lpstr>
      <vt:lpstr>Lucida Sans</vt:lpstr>
      <vt:lpstr>Monotype Corsiva</vt:lpstr>
      <vt:lpstr>PT Sans</vt:lpstr>
      <vt:lpstr>Segoe UI</vt:lpstr>
      <vt:lpstr>Acengageblue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Clearly Presented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Circles Green 1 Template</dc:title>
  <dc:creator>Presentation Helper</dc:creator>
  <cp:lastModifiedBy>Amjad Auzam</cp:lastModifiedBy>
  <cp:revision>4108</cp:revision>
  <dcterms:created xsi:type="dcterms:W3CDTF">2005-04-26T09:52:17Z</dcterms:created>
  <dcterms:modified xsi:type="dcterms:W3CDTF">2023-06-17T16:32:57Z</dcterms:modified>
</cp:coreProperties>
</file>